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5" r:id="rId1"/>
    <p:sldMasterId id="2147483650" r:id="rId2"/>
    <p:sldMasterId id="2147483649" r:id="rId3"/>
    <p:sldMasterId id="2147484358" r:id="rId4"/>
    <p:sldMasterId id="2147486674" r:id="rId5"/>
    <p:sldMasterId id="2147486965" r:id="rId6"/>
  </p:sldMasterIdLst>
  <p:notesMasterIdLst>
    <p:notesMasterId r:id="rId85"/>
  </p:notesMasterIdLst>
  <p:handoutMasterIdLst>
    <p:handoutMasterId r:id="rId86"/>
  </p:handoutMasterIdLst>
  <p:sldIdLst>
    <p:sldId id="1299" r:id="rId7"/>
    <p:sldId id="1389" r:id="rId8"/>
    <p:sldId id="1399" r:id="rId9"/>
    <p:sldId id="1401" r:id="rId10"/>
    <p:sldId id="1428" r:id="rId11"/>
    <p:sldId id="1470" r:id="rId12"/>
    <p:sldId id="1471" r:id="rId13"/>
    <p:sldId id="1404" r:id="rId14"/>
    <p:sldId id="1400" r:id="rId15"/>
    <p:sldId id="1402" r:id="rId16"/>
    <p:sldId id="1408" r:id="rId17"/>
    <p:sldId id="1415" r:id="rId18"/>
    <p:sldId id="1405" r:id="rId19"/>
    <p:sldId id="1406" r:id="rId20"/>
    <p:sldId id="1410" r:id="rId21"/>
    <p:sldId id="1403" r:id="rId22"/>
    <p:sldId id="1416" r:id="rId23"/>
    <p:sldId id="1407" r:id="rId24"/>
    <p:sldId id="1409" r:id="rId25"/>
    <p:sldId id="1414" r:id="rId26"/>
    <p:sldId id="1411" r:id="rId27"/>
    <p:sldId id="1417" r:id="rId28"/>
    <p:sldId id="1413" r:id="rId29"/>
    <p:sldId id="1420" r:id="rId30"/>
    <p:sldId id="1421" r:id="rId31"/>
    <p:sldId id="1422" r:id="rId32"/>
    <p:sldId id="1423" r:id="rId33"/>
    <p:sldId id="1424" r:id="rId34"/>
    <p:sldId id="1425" r:id="rId35"/>
    <p:sldId id="1426" r:id="rId36"/>
    <p:sldId id="1427" r:id="rId37"/>
    <p:sldId id="1472" r:id="rId38"/>
    <p:sldId id="1390" r:id="rId39"/>
    <p:sldId id="1429" r:id="rId40"/>
    <p:sldId id="1430" r:id="rId41"/>
    <p:sldId id="1431" r:id="rId42"/>
    <p:sldId id="1432" r:id="rId43"/>
    <p:sldId id="1433" r:id="rId44"/>
    <p:sldId id="1434" r:id="rId45"/>
    <p:sldId id="1435" r:id="rId46"/>
    <p:sldId id="1436" r:id="rId47"/>
    <p:sldId id="1437" r:id="rId48"/>
    <p:sldId id="1438" r:id="rId49"/>
    <p:sldId id="1439" r:id="rId50"/>
    <p:sldId id="1440" r:id="rId51"/>
    <p:sldId id="1441" r:id="rId52"/>
    <p:sldId id="1442" r:id="rId53"/>
    <p:sldId id="1443" r:id="rId54"/>
    <p:sldId id="1444" r:id="rId55"/>
    <p:sldId id="1445" r:id="rId56"/>
    <p:sldId id="1446" r:id="rId57"/>
    <p:sldId id="1447" r:id="rId58"/>
    <p:sldId id="1448" r:id="rId59"/>
    <p:sldId id="1449" r:id="rId60"/>
    <p:sldId id="1450" r:id="rId61"/>
    <p:sldId id="1451" r:id="rId62"/>
    <p:sldId id="1452" r:id="rId63"/>
    <p:sldId id="1453" r:id="rId64"/>
    <p:sldId id="1454" r:id="rId65"/>
    <p:sldId id="1455" r:id="rId66"/>
    <p:sldId id="1456" r:id="rId67"/>
    <p:sldId id="1457" r:id="rId68"/>
    <p:sldId id="1458" r:id="rId69"/>
    <p:sldId id="1459" r:id="rId70"/>
    <p:sldId id="1460" r:id="rId71"/>
    <p:sldId id="1461" r:id="rId72"/>
    <p:sldId id="1462" r:id="rId73"/>
    <p:sldId id="1463" r:id="rId74"/>
    <p:sldId id="1464" r:id="rId75"/>
    <p:sldId id="1465" r:id="rId76"/>
    <p:sldId id="1466" r:id="rId77"/>
    <p:sldId id="1467" r:id="rId78"/>
    <p:sldId id="1397" r:id="rId79"/>
    <p:sldId id="1398" r:id="rId80"/>
    <p:sldId id="1473" r:id="rId81"/>
    <p:sldId id="1474" r:id="rId82"/>
    <p:sldId id="1475" r:id="rId83"/>
    <p:sldId id="1477" r:id="rId84"/>
  </p:sldIdLst>
  <p:sldSz cx="9144000" cy="6858000" type="overhead"/>
  <p:notesSz cx="9926638" cy="6797675"/>
  <p:defaultTextStyle>
    <a:defPPr>
      <a:defRPr lang="en-GB"/>
    </a:defPPr>
    <a:lvl1pPr algn="l" rtl="0" fontAlgn="base">
      <a:spcBef>
        <a:spcPct val="0"/>
      </a:spcBef>
      <a:spcAft>
        <a:spcPct val="0"/>
      </a:spcAft>
      <a:defRPr sz="3000" kern="1200">
        <a:solidFill>
          <a:schemeClr val="tx2"/>
        </a:solidFill>
        <a:latin typeface="Tahoma" pitchFamily="34" charset="0"/>
        <a:ea typeface="+mn-ea"/>
        <a:cs typeface="Arial" charset="0"/>
      </a:defRPr>
    </a:lvl1pPr>
    <a:lvl2pPr marL="457200" algn="l" rtl="0" fontAlgn="base">
      <a:spcBef>
        <a:spcPct val="0"/>
      </a:spcBef>
      <a:spcAft>
        <a:spcPct val="0"/>
      </a:spcAft>
      <a:defRPr sz="3000" kern="1200">
        <a:solidFill>
          <a:schemeClr val="tx2"/>
        </a:solidFill>
        <a:latin typeface="Tahoma" pitchFamily="34" charset="0"/>
        <a:ea typeface="+mn-ea"/>
        <a:cs typeface="Arial" charset="0"/>
      </a:defRPr>
    </a:lvl2pPr>
    <a:lvl3pPr marL="914400" algn="l" rtl="0" fontAlgn="base">
      <a:spcBef>
        <a:spcPct val="0"/>
      </a:spcBef>
      <a:spcAft>
        <a:spcPct val="0"/>
      </a:spcAft>
      <a:defRPr sz="3000" kern="1200">
        <a:solidFill>
          <a:schemeClr val="tx2"/>
        </a:solidFill>
        <a:latin typeface="Tahoma" pitchFamily="34" charset="0"/>
        <a:ea typeface="+mn-ea"/>
        <a:cs typeface="Arial" charset="0"/>
      </a:defRPr>
    </a:lvl3pPr>
    <a:lvl4pPr marL="1371600" algn="l" rtl="0" fontAlgn="base">
      <a:spcBef>
        <a:spcPct val="0"/>
      </a:spcBef>
      <a:spcAft>
        <a:spcPct val="0"/>
      </a:spcAft>
      <a:defRPr sz="3000" kern="1200">
        <a:solidFill>
          <a:schemeClr val="tx2"/>
        </a:solidFill>
        <a:latin typeface="Tahoma" pitchFamily="34" charset="0"/>
        <a:ea typeface="+mn-ea"/>
        <a:cs typeface="Arial" charset="0"/>
      </a:defRPr>
    </a:lvl4pPr>
    <a:lvl5pPr marL="1828800" algn="l" rtl="0" fontAlgn="base">
      <a:spcBef>
        <a:spcPct val="0"/>
      </a:spcBef>
      <a:spcAft>
        <a:spcPct val="0"/>
      </a:spcAft>
      <a:defRPr sz="3000" kern="1200">
        <a:solidFill>
          <a:schemeClr val="tx2"/>
        </a:solidFill>
        <a:latin typeface="Tahoma" pitchFamily="34" charset="0"/>
        <a:ea typeface="+mn-ea"/>
        <a:cs typeface="Arial" charset="0"/>
      </a:defRPr>
    </a:lvl5pPr>
    <a:lvl6pPr marL="2286000" algn="l" defTabSz="914400" rtl="0" eaLnBrk="1" latinLnBrk="0" hangingPunct="1">
      <a:defRPr sz="3000" kern="1200">
        <a:solidFill>
          <a:schemeClr val="tx2"/>
        </a:solidFill>
        <a:latin typeface="Tahoma" pitchFamily="34" charset="0"/>
        <a:ea typeface="+mn-ea"/>
        <a:cs typeface="Arial" charset="0"/>
      </a:defRPr>
    </a:lvl6pPr>
    <a:lvl7pPr marL="2743200" algn="l" defTabSz="914400" rtl="0" eaLnBrk="1" latinLnBrk="0" hangingPunct="1">
      <a:defRPr sz="3000" kern="1200">
        <a:solidFill>
          <a:schemeClr val="tx2"/>
        </a:solidFill>
        <a:latin typeface="Tahoma" pitchFamily="34" charset="0"/>
        <a:ea typeface="+mn-ea"/>
        <a:cs typeface="Arial" charset="0"/>
      </a:defRPr>
    </a:lvl7pPr>
    <a:lvl8pPr marL="3200400" algn="l" defTabSz="914400" rtl="0" eaLnBrk="1" latinLnBrk="0" hangingPunct="1">
      <a:defRPr sz="3000" kern="1200">
        <a:solidFill>
          <a:schemeClr val="tx2"/>
        </a:solidFill>
        <a:latin typeface="Tahoma" pitchFamily="34" charset="0"/>
        <a:ea typeface="+mn-ea"/>
        <a:cs typeface="Arial" charset="0"/>
      </a:defRPr>
    </a:lvl8pPr>
    <a:lvl9pPr marL="3657600" algn="l" defTabSz="914400" rtl="0" eaLnBrk="1" latinLnBrk="0" hangingPunct="1">
      <a:defRPr sz="3000" kern="1200">
        <a:solidFill>
          <a:schemeClr val="tx2"/>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FFFF"/>
    <a:srgbClr val="FFCCFF"/>
    <a:srgbClr val="FF99CC"/>
    <a:srgbClr val="FF99FF"/>
    <a:srgbClr val="00FFFF"/>
    <a:srgbClr val="33CCFF"/>
    <a:srgbClr val="CC99FF"/>
    <a:srgbClr val="F0BA4E"/>
    <a:srgbClr val="F4E04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0698" autoAdjust="0"/>
  </p:normalViewPr>
  <p:slideViewPr>
    <p:cSldViewPr snapToGrid="0">
      <p:cViewPr>
        <p:scale>
          <a:sx n="80" d="100"/>
          <a:sy n="80" d="100"/>
        </p:scale>
        <p:origin x="-1086" y="-78"/>
      </p:cViewPr>
      <p:guideLst>
        <p:guide orient="horz" pos="2387"/>
        <p:guide pos="2880"/>
      </p:guideLst>
    </p:cSldViewPr>
  </p:slideViewPr>
  <p:outlineViewPr>
    <p:cViewPr>
      <p:scale>
        <a:sx n="33" d="100"/>
        <a:sy n="33" d="100"/>
      </p:scale>
      <p:origin x="0" y="1314"/>
    </p:cViewPr>
  </p:outlineViewPr>
  <p:notesTextViewPr>
    <p:cViewPr>
      <p:scale>
        <a:sx n="100" d="100"/>
        <a:sy n="100" d="100"/>
      </p:scale>
      <p:origin x="0" y="0"/>
    </p:cViewPr>
  </p:notesTextViewPr>
  <p:sorterViewPr>
    <p:cViewPr>
      <p:scale>
        <a:sx n="100" d="100"/>
        <a:sy n="100" d="100"/>
      </p:scale>
      <p:origin x="0" y="7758"/>
    </p:cViewPr>
  </p:sorterViewPr>
  <p:notesViewPr>
    <p:cSldViewPr snapToGrid="0">
      <p:cViewPr>
        <p:scale>
          <a:sx n="100" d="100"/>
          <a:sy n="100" d="100"/>
        </p:scale>
        <p:origin x="-924" y="318"/>
      </p:cViewPr>
      <p:guideLst>
        <p:guide orient="horz" pos="2141"/>
        <p:guide pos="312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2" y="1"/>
            <a:ext cx="4314824" cy="314325"/>
          </a:xfrm>
          <a:prstGeom prst="rect">
            <a:avLst/>
          </a:prstGeom>
          <a:noFill/>
          <a:ln w="9525">
            <a:noFill/>
            <a:miter lim="800000"/>
            <a:headEnd/>
            <a:tailEnd/>
          </a:ln>
          <a:effectLst/>
        </p:spPr>
        <p:txBody>
          <a:bodyPr vert="horz" wrap="square" lIns="92656" tIns="46328" rIns="92656" bIns="46328" numCol="1" anchor="ctr" anchorCtr="0" compatLnSpc="1">
            <a:prstTxWarp prst="textNoShape">
              <a:avLst/>
            </a:prstTxWarp>
          </a:bodyPr>
          <a:lstStyle>
            <a:lvl1pPr algn="l" defTabSz="926084" eaLnBrk="0" hangingPunct="0">
              <a:lnSpc>
                <a:spcPct val="100000"/>
              </a:lnSpc>
              <a:spcBef>
                <a:spcPct val="0"/>
              </a:spcBef>
              <a:defRPr sz="1200">
                <a:latin typeface="Comic Sans MS" pitchFamily="66" charset="0"/>
                <a:cs typeface="+mn-cs"/>
              </a:defRPr>
            </a:lvl1pPr>
          </a:lstStyle>
          <a:p>
            <a:pPr>
              <a:defRPr/>
            </a:pPr>
            <a:endParaRPr lang="en-US"/>
          </a:p>
        </p:txBody>
      </p:sp>
      <p:sp>
        <p:nvSpPr>
          <p:cNvPr id="28675" name="Rectangle 3"/>
          <p:cNvSpPr>
            <a:spLocks noGrp="1" noChangeArrowheads="1"/>
          </p:cNvSpPr>
          <p:nvPr>
            <p:ph type="dt" sz="quarter" idx="1"/>
          </p:nvPr>
        </p:nvSpPr>
        <p:spPr bwMode="auto">
          <a:xfrm>
            <a:off x="5675313" y="1"/>
            <a:ext cx="4202113" cy="314325"/>
          </a:xfrm>
          <a:prstGeom prst="rect">
            <a:avLst/>
          </a:prstGeom>
          <a:noFill/>
          <a:ln w="9525">
            <a:noFill/>
            <a:miter lim="800000"/>
            <a:headEnd/>
            <a:tailEnd/>
          </a:ln>
          <a:effectLst/>
        </p:spPr>
        <p:txBody>
          <a:bodyPr vert="horz" wrap="square" lIns="92656" tIns="46328" rIns="92656" bIns="46328" numCol="1" anchor="ctr" anchorCtr="0" compatLnSpc="1">
            <a:prstTxWarp prst="textNoShape">
              <a:avLst/>
            </a:prstTxWarp>
          </a:bodyPr>
          <a:lstStyle>
            <a:lvl1pPr algn="r" defTabSz="926084" eaLnBrk="0" hangingPunct="0">
              <a:lnSpc>
                <a:spcPct val="100000"/>
              </a:lnSpc>
              <a:spcBef>
                <a:spcPct val="0"/>
              </a:spcBef>
              <a:defRPr sz="1200">
                <a:latin typeface="Comic Sans MS" pitchFamily="66" charset="0"/>
                <a:cs typeface="+mn-cs"/>
              </a:defRPr>
            </a:lvl1pPr>
          </a:lstStyle>
          <a:p>
            <a:pPr>
              <a:defRPr/>
            </a:pPr>
            <a:fld id="{99858796-672E-42DE-9403-E7F775250DEE}" type="datetimeFigureOut">
              <a:rPr lang="en-US"/>
              <a:pPr>
                <a:defRPr/>
              </a:pPr>
              <a:t>6/12/2013</a:t>
            </a:fld>
            <a:endParaRPr lang="en-US"/>
          </a:p>
        </p:txBody>
      </p:sp>
      <p:sp>
        <p:nvSpPr>
          <p:cNvPr id="28676" name="Rectangle 4"/>
          <p:cNvSpPr>
            <a:spLocks noGrp="1" noChangeArrowheads="1"/>
          </p:cNvSpPr>
          <p:nvPr>
            <p:ph type="ftr" sz="quarter" idx="2"/>
          </p:nvPr>
        </p:nvSpPr>
        <p:spPr bwMode="auto">
          <a:xfrm>
            <a:off x="2" y="6480176"/>
            <a:ext cx="4314824" cy="315913"/>
          </a:xfrm>
          <a:prstGeom prst="rect">
            <a:avLst/>
          </a:prstGeom>
          <a:noFill/>
          <a:ln w="9525">
            <a:noFill/>
            <a:miter lim="800000"/>
            <a:headEnd/>
            <a:tailEnd/>
          </a:ln>
          <a:effectLst/>
        </p:spPr>
        <p:txBody>
          <a:bodyPr vert="horz" wrap="square" lIns="92656" tIns="46328" rIns="92656" bIns="46328" numCol="1" anchor="b" anchorCtr="0" compatLnSpc="1">
            <a:prstTxWarp prst="textNoShape">
              <a:avLst/>
            </a:prstTxWarp>
          </a:bodyPr>
          <a:lstStyle>
            <a:lvl1pPr algn="l" defTabSz="926084" eaLnBrk="0" hangingPunct="0">
              <a:lnSpc>
                <a:spcPct val="100000"/>
              </a:lnSpc>
              <a:spcBef>
                <a:spcPct val="0"/>
              </a:spcBef>
              <a:defRPr sz="1200">
                <a:latin typeface="Comic Sans MS" pitchFamily="66" charset="0"/>
                <a:cs typeface="+mn-cs"/>
              </a:defRPr>
            </a:lvl1pPr>
          </a:lstStyle>
          <a:p>
            <a:pPr>
              <a:defRPr/>
            </a:pPr>
            <a:endParaRPr lang="en-US"/>
          </a:p>
        </p:txBody>
      </p:sp>
      <p:sp>
        <p:nvSpPr>
          <p:cNvPr id="28677" name="Rectangle 5"/>
          <p:cNvSpPr>
            <a:spLocks noGrp="1" noChangeArrowheads="1"/>
          </p:cNvSpPr>
          <p:nvPr>
            <p:ph type="sldNum" sz="quarter" idx="3"/>
          </p:nvPr>
        </p:nvSpPr>
        <p:spPr bwMode="auto">
          <a:xfrm>
            <a:off x="5675313" y="6480176"/>
            <a:ext cx="4202113" cy="315913"/>
          </a:xfrm>
          <a:prstGeom prst="rect">
            <a:avLst/>
          </a:prstGeom>
          <a:noFill/>
          <a:ln w="9525">
            <a:noFill/>
            <a:miter lim="800000"/>
            <a:headEnd/>
            <a:tailEnd/>
          </a:ln>
          <a:effectLst/>
        </p:spPr>
        <p:txBody>
          <a:bodyPr vert="horz" wrap="square" lIns="92656" tIns="46328" rIns="92656" bIns="46328" numCol="1" anchor="b" anchorCtr="0" compatLnSpc="1">
            <a:prstTxWarp prst="textNoShape">
              <a:avLst/>
            </a:prstTxWarp>
          </a:bodyPr>
          <a:lstStyle>
            <a:lvl1pPr algn="r" defTabSz="927284" eaLnBrk="0" hangingPunct="0">
              <a:lnSpc>
                <a:spcPct val="100000"/>
              </a:lnSpc>
              <a:spcBef>
                <a:spcPct val="0"/>
              </a:spcBef>
              <a:defRPr sz="1200">
                <a:latin typeface="Comic Sans MS" pitchFamily="66" charset="0"/>
                <a:cs typeface="+mn-cs"/>
              </a:defRPr>
            </a:lvl1pPr>
          </a:lstStyle>
          <a:p>
            <a:pPr>
              <a:defRPr/>
            </a:pPr>
            <a:fld id="{E919F7B0-2E0C-4A0B-9006-EA9F92C1A45B}" type="slidenum">
              <a:rPr lang="en-GB"/>
              <a:pPr>
                <a:defRPr/>
              </a:pPr>
              <a:t>‹#›</a:t>
            </a:fld>
            <a:endParaRPr lang="en-GB"/>
          </a:p>
        </p:txBody>
      </p:sp>
    </p:spTree>
    <p:extLst>
      <p:ext uri="{BB962C8B-B14F-4D97-AF65-F5344CB8AC3E}">
        <p14:creationId xmlns="" xmlns:p14="http://schemas.microsoft.com/office/powerpoint/2010/main" val="4293530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4302126" cy="339725"/>
          </a:xfrm>
          <a:prstGeom prst="rect">
            <a:avLst/>
          </a:prstGeom>
          <a:noFill/>
          <a:ln w="9525">
            <a:noFill/>
            <a:miter lim="800000"/>
            <a:headEnd/>
            <a:tailEnd/>
          </a:ln>
          <a:effectLst/>
        </p:spPr>
        <p:txBody>
          <a:bodyPr vert="horz" wrap="square" lIns="92656" tIns="46328" rIns="92656" bIns="46328" numCol="1" anchor="t" anchorCtr="0" compatLnSpc="1">
            <a:prstTxWarp prst="textNoShape">
              <a:avLst/>
            </a:prstTxWarp>
          </a:bodyPr>
          <a:lstStyle>
            <a:lvl1pPr algn="l" defTabSz="926084" eaLnBrk="0" hangingPunct="0">
              <a:lnSpc>
                <a:spcPct val="100000"/>
              </a:lnSpc>
              <a:spcBef>
                <a:spcPct val="0"/>
              </a:spcBef>
              <a:defRPr sz="1200">
                <a:solidFill>
                  <a:schemeClr val="tx1"/>
                </a:solidFill>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5624514" y="1"/>
            <a:ext cx="4302126" cy="339725"/>
          </a:xfrm>
          <a:prstGeom prst="rect">
            <a:avLst/>
          </a:prstGeom>
          <a:noFill/>
          <a:ln w="9525">
            <a:noFill/>
            <a:miter lim="800000"/>
            <a:headEnd/>
            <a:tailEnd/>
          </a:ln>
          <a:effectLst/>
        </p:spPr>
        <p:txBody>
          <a:bodyPr vert="horz" wrap="square" lIns="92656" tIns="46328" rIns="92656" bIns="46328" numCol="1" anchor="t" anchorCtr="0" compatLnSpc="1">
            <a:prstTxWarp prst="textNoShape">
              <a:avLst/>
            </a:prstTxWarp>
          </a:bodyPr>
          <a:lstStyle>
            <a:lvl1pPr algn="r" defTabSz="926084" eaLnBrk="0" hangingPunct="0">
              <a:lnSpc>
                <a:spcPct val="100000"/>
              </a:lnSpc>
              <a:spcBef>
                <a:spcPct val="0"/>
              </a:spcBef>
              <a:defRPr sz="1200">
                <a:solidFill>
                  <a:schemeClr val="tx1"/>
                </a:solidFill>
                <a:latin typeface="Times New Roman" pitchFamily="18" charset="0"/>
                <a:cs typeface="+mn-cs"/>
              </a:defRPr>
            </a:lvl1pPr>
          </a:lstStyle>
          <a:p>
            <a:pPr>
              <a:defRPr/>
            </a:pPr>
            <a:fld id="{896EF4B1-D5D1-4AAB-AF34-C19C045166DE}" type="datetimeFigureOut">
              <a:rPr lang="en-US"/>
              <a:pPr>
                <a:defRPr/>
              </a:pPr>
              <a:t>6/12/2013</a:t>
            </a:fld>
            <a:endParaRPr lang="en-US"/>
          </a:p>
        </p:txBody>
      </p:sp>
      <p:sp>
        <p:nvSpPr>
          <p:cNvPr id="52228" name="Rectangle 4"/>
          <p:cNvSpPr>
            <a:spLocks noGrp="1" noRot="1" noChangeAspect="1" noChangeArrowheads="1" noTextEdit="1"/>
          </p:cNvSpPr>
          <p:nvPr>
            <p:ph type="sldImg" idx="2"/>
          </p:nvPr>
        </p:nvSpPr>
        <p:spPr bwMode="auto">
          <a:xfrm>
            <a:off x="3265488" y="508000"/>
            <a:ext cx="3400425" cy="25495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325564" y="3228975"/>
            <a:ext cx="7275512" cy="3060700"/>
          </a:xfrm>
          <a:prstGeom prst="rect">
            <a:avLst/>
          </a:prstGeom>
          <a:noFill/>
          <a:ln w="9525">
            <a:noFill/>
            <a:miter lim="800000"/>
            <a:headEnd/>
            <a:tailEnd/>
          </a:ln>
          <a:effectLst/>
        </p:spPr>
        <p:txBody>
          <a:bodyPr vert="horz" wrap="square" lIns="92656" tIns="46328" rIns="92656" bIns="4632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6457951"/>
            <a:ext cx="4302126" cy="339725"/>
          </a:xfrm>
          <a:prstGeom prst="rect">
            <a:avLst/>
          </a:prstGeom>
          <a:noFill/>
          <a:ln w="9525">
            <a:noFill/>
            <a:miter lim="800000"/>
            <a:headEnd/>
            <a:tailEnd/>
          </a:ln>
          <a:effectLst/>
        </p:spPr>
        <p:txBody>
          <a:bodyPr vert="horz" wrap="square" lIns="92656" tIns="46328" rIns="92656" bIns="46328" numCol="1" anchor="b" anchorCtr="0" compatLnSpc="1">
            <a:prstTxWarp prst="textNoShape">
              <a:avLst/>
            </a:prstTxWarp>
          </a:bodyPr>
          <a:lstStyle>
            <a:lvl1pPr algn="l" defTabSz="926084" eaLnBrk="0" hangingPunct="0">
              <a:lnSpc>
                <a:spcPct val="100000"/>
              </a:lnSpc>
              <a:spcBef>
                <a:spcPct val="0"/>
              </a:spcBef>
              <a:defRPr sz="1200">
                <a:solidFill>
                  <a:schemeClr val="tx1"/>
                </a:solidFill>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5624514" y="6457951"/>
            <a:ext cx="4302126" cy="339725"/>
          </a:xfrm>
          <a:prstGeom prst="rect">
            <a:avLst/>
          </a:prstGeom>
          <a:noFill/>
          <a:ln w="9525">
            <a:noFill/>
            <a:miter lim="800000"/>
            <a:headEnd/>
            <a:tailEnd/>
          </a:ln>
          <a:effectLst/>
        </p:spPr>
        <p:txBody>
          <a:bodyPr vert="horz" wrap="square" lIns="92656" tIns="46328" rIns="92656" bIns="46328" numCol="1" anchor="b" anchorCtr="0" compatLnSpc="1">
            <a:prstTxWarp prst="textNoShape">
              <a:avLst/>
            </a:prstTxWarp>
          </a:bodyPr>
          <a:lstStyle>
            <a:lvl1pPr algn="r" defTabSz="927284" eaLnBrk="0" hangingPunct="0">
              <a:lnSpc>
                <a:spcPct val="100000"/>
              </a:lnSpc>
              <a:spcBef>
                <a:spcPct val="0"/>
              </a:spcBef>
              <a:defRPr sz="1200">
                <a:solidFill>
                  <a:schemeClr val="tx1"/>
                </a:solidFill>
                <a:latin typeface="Times New Roman" pitchFamily="18" charset="0"/>
                <a:cs typeface="+mn-cs"/>
              </a:defRPr>
            </a:lvl1pPr>
          </a:lstStyle>
          <a:p>
            <a:pPr>
              <a:defRPr/>
            </a:pPr>
            <a:fld id="{8649D8C4-C934-4A17-BDB1-FEAFF081F99F}" type="slidenum">
              <a:rPr lang="en-GB"/>
              <a:pPr>
                <a:defRPr/>
              </a:pPr>
              <a:t>‹#›</a:t>
            </a:fld>
            <a:endParaRPr lang="en-GB"/>
          </a:p>
        </p:txBody>
      </p:sp>
    </p:spTree>
    <p:extLst>
      <p:ext uri="{BB962C8B-B14F-4D97-AF65-F5344CB8AC3E}">
        <p14:creationId xmlns="" xmlns:p14="http://schemas.microsoft.com/office/powerpoint/2010/main" val="259378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265488" y="508000"/>
            <a:ext cx="3400425" cy="2549525"/>
          </a:xfrm>
          <a:ln/>
        </p:spPr>
      </p:sp>
      <p:sp>
        <p:nvSpPr>
          <p:cNvPr id="532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Header Placeholder 3"/>
          <p:cNvSpPr txBox="1">
            <a:spLocks noGrp="1"/>
          </p:cNvSpPr>
          <p:nvPr/>
        </p:nvSpPr>
        <p:spPr bwMode="auto">
          <a:xfrm>
            <a:off x="1" y="1"/>
            <a:ext cx="4300538"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75" tIns="49138" rIns="98275" bIns="49138"/>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eaLnBrk="1" hangingPunct="1"/>
            <a:r>
              <a:rPr lang="en-GB" sz="1300"/>
              <a:t>GLeWaP - May 2010</a:t>
            </a:r>
          </a:p>
        </p:txBody>
      </p:sp>
      <p:sp>
        <p:nvSpPr>
          <p:cNvPr id="53253" name="Slide Number Placeholder 5"/>
          <p:cNvSpPr txBox="1">
            <a:spLocks noGrp="1"/>
          </p:cNvSpPr>
          <p:nvPr/>
        </p:nvSpPr>
        <p:spPr bwMode="auto">
          <a:xfrm>
            <a:off x="5624514" y="6456363"/>
            <a:ext cx="43005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75" tIns="49138" rIns="98275" bIns="49138" anchor="b"/>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algn="r" eaLnBrk="1" hangingPunct="1"/>
            <a:fld id="{498ADE42-9AB6-48DA-A2F9-1A20049F23CD}" type="slidenum">
              <a:rPr lang="en-GB" sz="1300"/>
              <a:pPr algn="r" eaLnBrk="1" hangingPunct="1"/>
              <a:t>1</a:t>
            </a:fld>
            <a:endParaRPr lang="en-GB"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7B0C821-D57F-4AB8-85DC-C6F3050CDF68}" type="slidenum">
              <a:rPr lang="en-US"/>
              <a:pPr>
                <a:defRPr/>
              </a:pPr>
              <a:t>‹#›</a:t>
            </a:fld>
            <a:endParaRPr lang="en-US"/>
          </a:p>
        </p:txBody>
      </p:sp>
    </p:spTree>
    <p:extLst>
      <p:ext uri="{BB962C8B-B14F-4D97-AF65-F5344CB8AC3E}">
        <p14:creationId xmlns="" xmlns:p14="http://schemas.microsoft.com/office/powerpoint/2010/main" val="275169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5F1994-C4BB-407A-8D22-29044D575594}" type="datetime1">
              <a:rPr lang="en-GB"/>
              <a:pPr>
                <a:defRPr/>
              </a:pPr>
              <a:t>12/06/2013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4682CE-55A9-4AC5-BB57-44CAE83D57D2}" type="slidenum">
              <a:rPr lang="en-US"/>
              <a:pPr>
                <a:defRPr/>
              </a:pPr>
              <a:t>‹#›</a:t>
            </a:fld>
            <a:endParaRPr lang="en-US"/>
          </a:p>
        </p:txBody>
      </p:sp>
    </p:spTree>
    <p:extLst>
      <p:ext uri="{BB962C8B-B14F-4D97-AF65-F5344CB8AC3E}">
        <p14:creationId xmlns="" xmlns:p14="http://schemas.microsoft.com/office/powerpoint/2010/main" val="406867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826944-1ED1-481F-AFA8-F108C4891A1E}" type="datetime1">
              <a:rPr lang="en-GB"/>
              <a:pPr>
                <a:defRPr/>
              </a:pPr>
              <a:t>12/06/2013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4859E6-7244-444E-B442-CFA3838CD55F}" type="slidenum">
              <a:rPr lang="en-US"/>
              <a:pPr>
                <a:defRPr/>
              </a:pPr>
              <a:t>‹#›</a:t>
            </a:fld>
            <a:endParaRPr lang="en-US"/>
          </a:p>
        </p:txBody>
      </p:sp>
    </p:spTree>
    <p:extLst>
      <p:ext uri="{BB962C8B-B14F-4D97-AF65-F5344CB8AC3E}">
        <p14:creationId xmlns="" xmlns:p14="http://schemas.microsoft.com/office/powerpoint/2010/main" val="44169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C4C9324-8CBF-4E80-9E13-5A833A659C9D}"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24154C-78CE-4B70-8421-CA95C1072355}" type="slidenum">
              <a:rPr lang="en-GB"/>
              <a:pPr>
                <a:defRPr/>
              </a:pPr>
              <a:t>‹#›</a:t>
            </a:fld>
            <a:endParaRPr lang="en-GB"/>
          </a:p>
        </p:txBody>
      </p:sp>
    </p:spTree>
    <p:extLst>
      <p:ext uri="{BB962C8B-B14F-4D97-AF65-F5344CB8AC3E}">
        <p14:creationId xmlns="" xmlns:p14="http://schemas.microsoft.com/office/powerpoint/2010/main" val="103343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F383226-AC11-4686-8D28-6D7C930586FB}"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EA0815-CA9A-4E14-B67B-C972F0FBFDD5}" type="slidenum">
              <a:rPr lang="en-GB"/>
              <a:pPr>
                <a:defRPr/>
              </a:pPr>
              <a:t>‹#›</a:t>
            </a:fld>
            <a:endParaRPr lang="en-GB"/>
          </a:p>
        </p:txBody>
      </p:sp>
    </p:spTree>
    <p:extLst>
      <p:ext uri="{BB962C8B-B14F-4D97-AF65-F5344CB8AC3E}">
        <p14:creationId xmlns="" xmlns:p14="http://schemas.microsoft.com/office/powerpoint/2010/main" val="270383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185F7E57-ED6D-4BBC-86A4-FD7942304FF4}"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AAA60-83B3-4D73-8035-E4E42C41A616}" type="slidenum">
              <a:rPr lang="en-GB"/>
              <a:pPr>
                <a:defRPr/>
              </a:pPr>
              <a:t>‹#›</a:t>
            </a:fld>
            <a:endParaRPr lang="en-GB"/>
          </a:p>
        </p:txBody>
      </p:sp>
    </p:spTree>
    <p:extLst>
      <p:ext uri="{BB962C8B-B14F-4D97-AF65-F5344CB8AC3E}">
        <p14:creationId xmlns="" xmlns:p14="http://schemas.microsoft.com/office/powerpoint/2010/main" val="2563678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ADAB52E5-E63E-4041-BF3E-F4E006A0BB12}" type="datetime1">
              <a:rPr lang="en-US"/>
              <a:pPr>
                <a:defRPr/>
              </a:pPr>
              <a:t>6/12/2013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1CBF93-2607-4BFE-BDAD-54F6B3CD8785}" type="slidenum">
              <a:rPr lang="en-GB"/>
              <a:pPr>
                <a:defRPr/>
              </a:pPr>
              <a:t>‹#›</a:t>
            </a:fld>
            <a:endParaRPr lang="en-GB"/>
          </a:p>
        </p:txBody>
      </p:sp>
    </p:spTree>
    <p:extLst>
      <p:ext uri="{BB962C8B-B14F-4D97-AF65-F5344CB8AC3E}">
        <p14:creationId xmlns="" xmlns:p14="http://schemas.microsoft.com/office/powerpoint/2010/main" val="207048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7682C69C-8ED9-40D4-BC79-F827FC5418CD}" type="datetime1">
              <a:rPr lang="en-US"/>
              <a:pPr>
                <a:defRPr/>
              </a:pPr>
              <a:t>6/12/2013</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32973B-25D8-4B72-966E-98163F4DD3BA}" type="slidenum">
              <a:rPr lang="en-GB"/>
              <a:pPr>
                <a:defRPr/>
              </a:pPr>
              <a:t>‹#›</a:t>
            </a:fld>
            <a:endParaRPr lang="en-GB"/>
          </a:p>
        </p:txBody>
      </p:sp>
    </p:spTree>
    <p:extLst>
      <p:ext uri="{BB962C8B-B14F-4D97-AF65-F5344CB8AC3E}">
        <p14:creationId xmlns="" xmlns:p14="http://schemas.microsoft.com/office/powerpoint/2010/main" val="336241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3FF5064D-86B7-4642-ABA2-5766B4CACA5F}" type="datetime1">
              <a:rPr lang="en-US"/>
              <a:pPr>
                <a:defRPr/>
              </a:pPr>
              <a:t>6/12/2013</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7BD955-3948-4FFC-AAA7-E5CDC3B7BFDE}" type="slidenum">
              <a:rPr lang="en-GB"/>
              <a:pPr>
                <a:defRPr/>
              </a:pPr>
              <a:t>‹#›</a:t>
            </a:fld>
            <a:endParaRPr lang="en-GB"/>
          </a:p>
        </p:txBody>
      </p:sp>
    </p:spTree>
    <p:extLst>
      <p:ext uri="{BB962C8B-B14F-4D97-AF65-F5344CB8AC3E}">
        <p14:creationId xmlns="" xmlns:p14="http://schemas.microsoft.com/office/powerpoint/2010/main" val="1446336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A2E502D-2D25-4CCF-84F6-A052AE1D7AD8}" type="datetime1">
              <a:rPr lang="en-US"/>
              <a:pPr>
                <a:defRPr/>
              </a:pPr>
              <a:t>6/12/2013</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57362D-9F9F-4A0C-95D5-BA688DDAC224}" type="slidenum">
              <a:rPr lang="en-GB"/>
              <a:pPr>
                <a:defRPr/>
              </a:pPr>
              <a:t>‹#›</a:t>
            </a:fld>
            <a:endParaRPr lang="en-GB"/>
          </a:p>
        </p:txBody>
      </p:sp>
    </p:spTree>
    <p:extLst>
      <p:ext uri="{BB962C8B-B14F-4D97-AF65-F5344CB8AC3E}">
        <p14:creationId xmlns="" xmlns:p14="http://schemas.microsoft.com/office/powerpoint/2010/main" val="363653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33BF531-5765-455B-A922-08E8BE0D203C}" type="datetime1">
              <a:rPr lang="en-US"/>
              <a:pPr>
                <a:defRPr/>
              </a:pPr>
              <a:t>6/12/2013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6E354A-DA6E-435E-91F1-10EF93E79E86}" type="slidenum">
              <a:rPr lang="en-GB"/>
              <a:pPr>
                <a:defRPr/>
              </a:pPr>
              <a:t>‹#›</a:t>
            </a:fld>
            <a:endParaRPr lang="en-GB"/>
          </a:p>
        </p:txBody>
      </p:sp>
    </p:spTree>
    <p:extLst>
      <p:ext uri="{BB962C8B-B14F-4D97-AF65-F5344CB8AC3E}">
        <p14:creationId xmlns="" xmlns:p14="http://schemas.microsoft.com/office/powerpoint/2010/main" val="240947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fld id="{E85CDC10-7909-45CB-907F-C612C820EDA1}" type="datetime1">
              <a:rPr lang="en-GB" smtClean="0"/>
              <a:pPr>
                <a:defRPr/>
              </a:pPr>
              <a:t>12/06/2013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59452EE-A238-4C6E-9404-0DEC21068C6A}" type="slidenum">
              <a:rPr lang="en-US" smtClean="0"/>
              <a:pPr>
                <a:defRPr/>
              </a:pPr>
              <a:t>‹#›</a:t>
            </a:fld>
            <a:endParaRPr lang="en-US"/>
          </a:p>
        </p:txBody>
      </p:sp>
    </p:spTree>
    <p:extLst>
      <p:ext uri="{BB962C8B-B14F-4D97-AF65-F5344CB8AC3E}">
        <p14:creationId xmlns="" xmlns:p14="http://schemas.microsoft.com/office/powerpoint/2010/main" val="3888148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2BA746E-8E15-4DFE-B7A3-32070B7147ED}" type="datetime1">
              <a:rPr lang="en-US"/>
              <a:pPr>
                <a:defRPr/>
              </a:pPr>
              <a:t>6/12/2013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15BE08-990F-49DD-AB94-C7746A6E204F}" type="slidenum">
              <a:rPr lang="en-GB"/>
              <a:pPr>
                <a:defRPr/>
              </a:pPr>
              <a:t>‹#›</a:t>
            </a:fld>
            <a:endParaRPr lang="en-GB"/>
          </a:p>
        </p:txBody>
      </p:sp>
    </p:spTree>
    <p:extLst>
      <p:ext uri="{BB962C8B-B14F-4D97-AF65-F5344CB8AC3E}">
        <p14:creationId xmlns="" xmlns:p14="http://schemas.microsoft.com/office/powerpoint/2010/main" val="1698470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EA37945F-923A-4CDD-A926-80857236C42B}"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09E94-9848-43B8-A97F-89AC749C7E79}" type="slidenum">
              <a:rPr lang="en-GB"/>
              <a:pPr>
                <a:defRPr/>
              </a:pPr>
              <a:t>‹#›</a:t>
            </a:fld>
            <a:endParaRPr lang="en-GB"/>
          </a:p>
        </p:txBody>
      </p:sp>
    </p:spTree>
    <p:extLst>
      <p:ext uri="{BB962C8B-B14F-4D97-AF65-F5344CB8AC3E}">
        <p14:creationId xmlns="" xmlns:p14="http://schemas.microsoft.com/office/powerpoint/2010/main" val="1127851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381000"/>
            <a:ext cx="19431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1"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D137879-BA04-451A-8708-323E564EE55F}"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C9587F-E2F3-4A79-90FA-57C208C4628C}" type="slidenum">
              <a:rPr lang="en-GB"/>
              <a:pPr>
                <a:defRPr/>
              </a:pPr>
              <a:t>‹#›</a:t>
            </a:fld>
            <a:endParaRPr lang="en-GB"/>
          </a:p>
        </p:txBody>
      </p:sp>
    </p:spTree>
    <p:extLst>
      <p:ext uri="{BB962C8B-B14F-4D97-AF65-F5344CB8AC3E}">
        <p14:creationId xmlns="" xmlns:p14="http://schemas.microsoft.com/office/powerpoint/2010/main" val="1778766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100DC74-11D2-47DE-9E9E-3C4AB8D42760}"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8DDB5AC-3458-4A58-8600-111EE9251CA2}" type="slidenum">
              <a:rPr lang="en-GB"/>
              <a:pPr>
                <a:defRPr/>
              </a:pPr>
              <a:t>‹#›</a:t>
            </a:fld>
            <a:endParaRPr lang="en-GB"/>
          </a:p>
        </p:txBody>
      </p:sp>
    </p:spTree>
    <p:extLst>
      <p:ext uri="{BB962C8B-B14F-4D97-AF65-F5344CB8AC3E}">
        <p14:creationId xmlns="" xmlns:p14="http://schemas.microsoft.com/office/powerpoint/2010/main" val="2469985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1200"/>
              </a:spcAft>
              <a:defRPr/>
            </a:lvl1pPr>
            <a:lvl2pPr>
              <a:spcBef>
                <a:spcPts val="0"/>
              </a:spcBef>
              <a:spcAft>
                <a:spcPts val="600"/>
              </a:spcAft>
              <a:defRPr/>
            </a:lvl2pPr>
            <a:lvl3pPr>
              <a:buFont typeface="Courier New"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fld id="{98624E92-589C-4120-AD2F-233EDB5A6F3F}"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A4B916E-FEA8-4536-9746-2215E88D9419}" type="slidenum">
              <a:rPr lang="en-GB"/>
              <a:pPr>
                <a:defRPr/>
              </a:pPr>
              <a:t>‹#›</a:t>
            </a:fld>
            <a:endParaRPr lang="en-GB"/>
          </a:p>
        </p:txBody>
      </p:sp>
    </p:spTree>
    <p:extLst>
      <p:ext uri="{BB962C8B-B14F-4D97-AF65-F5344CB8AC3E}">
        <p14:creationId xmlns="" xmlns:p14="http://schemas.microsoft.com/office/powerpoint/2010/main" val="3342430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7C688B8-4FD9-41DC-8176-CBA916E1DD6B}"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D4F908F-EE70-48DA-8875-495CBEA4F23B}" type="slidenum">
              <a:rPr lang="en-GB"/>
              <a:pPr>
                <a:defRPr/>
              </a:pPr>
              <a:t>‹#›</a:t>
            </a:fld>
            <a:endParaRPr lang="en-GB"/>
          </a:p>
        </p:txBody>
      </p:sp>
    </p:spTree>
    <p:extLst>
      <p:ext uri="{BB962C8B-B14F-4D97-AF65-F5344CB8AC3E}">
        <p14:creationId xmlns="" xmlns:p14="http://schemas.microsoft.com/office/powerpoint/2010/main" val="1914361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64838592-D950-4467-A048-E57D61EC34A7}" type="datetime1">
              <a:rPr lang="en-US"/>
              <a:pPr>
                <a:defRPr/>
              </a:pPr>
              <a:t>6/12/2013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0B1DBA1-19AD-48EC-9C79-293088D06D1D}" type="slidenum">
              <a:rPr lang="en-GB"/>
              <a:pPr>
                <a:defRPr/>
              </a:pPr>
              <a:t>‹#›</a:t>
            </a:fld>
            <a:endParaRPr lang="en-GB"/>
          </a:p>
        </p:txBody>
      </p:sp>
    </p:spTree>
    <p:extLst>
      <p:ext uri="{BB962C8B-B14F-4D97-AF65-F5344CB8AC3E}">
        <p14:creationId xmlns="" xmlns:p14="http://schemas.microsoft.com/office/powerpoint/2010/main" val="3551233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F8C1E452-7237-4B09-ADE8-7CDA1292F2BE}" type="datetime1">
              <a:rPr lang="en-US"/>
              <a:pPr>
                <a:defRPr/>
              </a:pPr>
              <a:t>6/12/2013</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0CFA2EA-ECBB-424F-9E59-2EBB0E46DC8E}" type="slidenum">
              <a:rPr lang="en-GB"/>
              <a:pPr>
                <a:defRPr/>
              </a:pPr>
              <a:t>‹#›</a:t>
            </a:fld>
            <a:endParaRPr lang="en-GB"/>
          </a:p>
        </p:txBody>
      </p:sp>
    </p:spTree>
    <p:extLst>
      <p:ext uri="{BB962C8B-B14F-4D97-AF65-F5344CB8AC3E}">
        <p14:creationId xmlns="" xmlns:p14="http://schemas.microsoft.com/office/powerpoint/2010/main" val="128078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2DA7759E-6E4F-4630-B076-59B23DF55AAC}" type="datetime1">
              <a:rPr lang="en-US"/>
              <a:pPr>
                <a:defRPr/>
              </a:pPr>
              <a:t>6/12/2013</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73CC90E-BD5A-405E-96A5-EC09BC41FF77}" type="slidenum">
              <a:rPr lang="en-GB"/>
              <a:pPr>
                <a:defRPr/>
              </a:pPr>
              <a:t>‹#›</a:t>
            </a:fld>
            <a:endParaRPr lang="en-GB"/>
          </a:p>
        </p:txBody>
      </p:sp>
    </p:spTree>
    <p:extLst>
      <p:ext uri="{BB962C8B-B14F-4D97-AF65-F5344CB8AC3E}">
        <p14:creationId xmlns="" xmlns:p14="http://schemas.microsoft.com/office/powerpoint/2010/main" val="3553710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858FB27D-265A-448A-9783-1594A7EB68BD}" type="datetime1">
              <a:rPr lang="en-US"/>
              <a:pPr>
                <a:defRPr/>
              </a:pPr>
              <a:t>6/12/2013</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3EA913-6D12-434C-A045-E0C4F387DD9C}" type="slidenum">
              <a:rPr lang="en-GB"/>
              <a:pPr>
                <a:defRPr/>
              </a:pPr>
              <a:t>‹#›</a:t>
            </a:fld>
            <a:endParaRPr lang="en-GB"/>
          </a:p>
        </p:txBody>
      </p:sp>
    </p:spTree>
    <p:extLst>
      <p:ext uri="{BB962C8B-B14F-4D97-AF65-F5344CB8AC3E}">
        <p14:creationId xmlns="" xmlns:p14="http://schemas.microsoft.com/office/powerpoint/2010/main" val="380563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
        <p:nvSpPr>
          <p:cNvPr id="2" name="Title 1"/>
          <p:cNvSpPr>
            <a:spLocks noGrp="1"/>
          </p:cNvSpPr>
          <p:nvPr>
            <p:ph type="title"/>
          </p:nvPr>
        </p:nvSpPr>
        <p:spPr>
          <a:xfrm>
            <a:off x="285720" y="214290"/>
            <a:ext cx="8572560" cy="1143000"/>
          </a:xfrm>
        </p:spPr>
        <p:txBody>
          <a:bodyPr/>
          <a:lstStyle>
            <a:lvl1pPr>
              <a:defRPr sz="4200"/>
            </a:lvl1pPr>
          </a:lstStyle>
          <a:p>
            <a:r>
              <a:rPr lang="en-US" smtClean="0"/>
              <a:t>Click to edit Master title style</a:t>
            </a:r>
            <a:endParaRPr lang="en-US"/>
          </a:p>
        </p:txBody>
      </p:sp>
      <p:sp>
        <p:nvSpPr>
          <p:cNvPr id="3" name="Content Placeholder 2"/>
          <p:cNvSpPr>
            <a:spLocks noGrp="1"/>
          </p:cNvSpPr>
          <p:nvPr>
            <p:ph idx="1"/>
          </p:nvPr>
        </p:nvSpPr>
        <p:spPr>
          <a:xfrm>
            <a:off x="285720" y="1428737"/>
            <a:ext cx="8572560" cy="4525963"/>
          </a:xfrm>
        </p:spPr>
        <p:txBody>
          <a:bodyPr/>
          <a:lstStyle>
            <a:lvl1pPr>
              <a:defRPr>
                <a:solidFill>
                  <a:schemeClr val="tx2"/>
                </a:solidFill>
              </a:defRPr>
            </a:lvl1pPr>
            <a:lvl4pPr marL="719138" indent="0" algn="r">
              <a:spcBef>
                <a:spcPts val="1200"/>
              </a:spcBef>
              <a:buNone/>
              <a:defRPr sz="2400" b="1">
                <a:effectLst/>
              </a:defRPr>
            </a:lvl4pPr>
            <a:lvl5pPr>
              <a:defRPr/>
            </a:lvl5pPr>
            <a:lvl6pPr marL="1882775" indent="0" algn="r">
              <a:spcBef>
                <a:spcPts val="1200"/>
              </a:spcBef>
              <a:buNone/>
              <a:tabLst/>
              <a:defRPr sz="2400" b="1">
                <a:solidFill>
                  <a:srgbClr val="FF0000"/>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endParaRPr lang="en-US" dirty="0"/>
          </a:p>
        </p:txBody>
      </p:sp>
      <p:sp>
        <p:nvSpPr>
          <p:cNvPr id="4" name="Date Placeholder 3"/>
          <p:cNvSpPr>
            <a:spLocks noGrp="1"/>
          </p:cNvSpPr>
          <p:nvPr>
            <p:ph type="dt" sz="half" idx="10"/>
          </p:nvPr>
        </p:nvSpPr>
        <p:spPr>
          <a:xfrm>
            <a:off x="285751" y="6492876"/>
            <a:ext cx="2133600" cy="365125"/>
          </a:xfrm>
        </p:spPr>
        <p:txBody>
          <a:bodyPr/>
          <a:lstStyle>
            <a:lvl1pPr>
              <a:defRPr>
                <a:solidFill>
                  <a:schemeClr val="bg2"/>
                </a:solidFill>
              </a:defRPr>
            </a:lvl1pPr>
          </a:lstStyle>
          <a:p>
            <a:pPr>
              <a:defRPr/>
            </a:pPr>
            <a:fld id="{CEF1EC82-01E5-4A95-9B4A-252FAF9DA02D}" type="datetime1">
              <a:rPr lang="en-GB"/>
              <a:pPr>
                <a:defRPr/>
              </a:pPr>
              <a:t>12/06/2013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72323DC6-9A88-4698-A4E8-44AD558C8DBD}" type="slidenum">
              <a:rPr lang="en-US"/>
              <a:pPr>
                <a:defRPr/>
              </a:pPr>
              <a:t>‹#›</a:t>
            </a:fld>
            <a:endParaRPr lang="en-US"/>
          </a:p>
        </p:txBody>
      </p:sp>
    </p:spTree>
    <p:extLst>
      <p:ext uri="{BB962C8B-B14F-4D97-AF65-F5344CB8AC3E}">
        <p14:creationId xmlns="" xmlns:p14="http://schemas.microsoft.com/office/powerpoint/2010/main" val="675310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C33246C-838A-456A-8E39-329F2B109984}" type="datetime1">
              <a:rPr lang="en-US"/>
              <a:pPr>
                <a:defRPr/>
              </a:pPr>
              <a:t>6/12/2013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5D4DA88-1835-4641-BC80-66B5AE8C65B8}" type="slidenum">
              <a:rPr lang="en-GB"/>
              <a:pPr>
                <a:defRPr/>
              </a:pPr>
              <a:t>‹#›</a:t>
            </a:fld>
            <a:endParaRPr lang="en-GB"/>
          </a:p>
        </p:txBody>
      </p:sp>
    </p:spTree>
    <p:extLst>
      <p:ext uri="{BB962C8B-B14F-4D97-AF65-F5344CB8AC3E}">
        <p14:creationId xmlns="" xmlns:p14="http://schemas.microsoft.com/office/powerpoint/2010/main" val="2340872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AB79CB-7DAE-4FF3-91E9-50C7E770A454}" type="datetime1">
              <a:rPr lang="en-US"/>
              <a:pPr>
                <a:defRPr/>
              </a:pPr>
              <a:t>6/12/2013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A289B64-DD29-4DF2-BB84-5E4D699A1BAB}" type="slidenum">
              <a:rPr lang="en-GB"/>
              <a:pPr>
                <a:defRPr/>
              </a:pPr>
              <a:t>‹#›</a:t>
            </a:fld>
            <a:endParaRPr lang="en-GB"/>
          </a:p>
        </p:txBody>
      </p:sp>
    </p:spTree>
    <p:extLst>
      <p:ext uri="{BB962C8B-B14F-4D97-AF65-F5344CB8AC3E}">
        <p14:creationId xmlns="" xmlns:p14="http://schemas.microsoft.com/office/powerpoint/2010/main" val="3398017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70CF79-5340-4F6C-A6A7-6BC90E343141}"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B72A721-A7C3-4BF2-A7C1-1D03A23F493F}" type="slidenum">
              <a:rPr lang="en-GB"/>
              <a:pPr>
                <a:defRPr/>
              </a:pPr>
              <a:t>‹#›</a:t>
            </a:fld>
            <a:endParaRPr lang="en-GB"/>
          </a:p>
        </p:txBody>
      </p:sp>
    </p:spTree>
    <p:extLst>
      <p:ext uri="{BB962C8B-B14F-4D97-AF65-F5344CB8AC3E}">
        <p14:creationId xmlns="" xmlns:p14="http://schemas.microsoft.com/office/powerpoint/2010/main" val="2223879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381000"/>
            <a:ext cx="19431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1"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9E05BFC-6B8D-4A8A-8618-07209B2B1FDD}" type="datetime1">
              <a:rPr lang="en-US"/>
              <a:pPr>
                <a:defRPr/>
              </a:pPr>
              <a:t>6/12/2013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7762CD-647C-484E-8DE7-E8ADEE0263DC}" type="slidenum">
              <a:rPr lang="en-GB"/>
              <a:pPr>
                <a:defRPr/>
              </a:pPr>
              <a:t>‹#›</a:t>
            </a:fld>
            <a:endParaRPr lang="en-GB"/>
          </a:p>
        </p:txBody>
      </p:sp>
    </p:spTree>
    <p:extLst>
      <p:ext uri="{BB962C8B-B14F-4D97-AF65-F5344CB8AC3E}">
        <p14:creationId xmlns="" xmlns:p14="http://schemas.microsoft.com/office/powerpoint/2010/main" val="852114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2FA623-A69C-4C9B-9883-F583DF7893AF}" type="slidenum">
              <a:rPr lang="en-US"/>
              <a:pPr>
                <a:defRPr/>
              </a:pPr>
              <a:t>‹#›</a:t>
            </a:fld>
            <a:endParaRPr lang="en-US"/>
          </a:p>
        </p:txBody>
      </p:sp>
    </p:spTree>
    <p:extLst>
      <p:ext uri="{BB962C8B-B14F-4D97-AF65-F5344CB8AC3E}">
        <p14:creationId xmlns="" xmlns:p14="http://schemas.microsoft.com/office/powerpoint/2010/main" val="1395546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F8512E-6B45-42D2-82A3-88BF33A8BED8}" type="slidenum">
              <a:rPr lang="en-US"/>
              <a:pPr>
                <a:defRPr/>
              </a:pPr>
              <a:t>‹#›</a:t>
            </a:fld>
            <a:endParaRPr lang="en-US"/>
          </a:p>
        </p:txBody>
      </p:sp>
    </p:spTree>
    <p:extLst>
      <p:ext uri="{BB962C8B-B14F-4D97-AF65-F5344CB8AC3E}">
        <p14:creationId xmlns="" xmlns:p14="http://schemas.microsoft.com/office/powerpoint/2010/main" val="2302357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2AAEA-8F2D-414E-8D86-ECE29057F652}" type="slidenum">
              <a:rPr lang="en-US"/>
              <a:pPr>
                <a:defRPr/>
              </a:pPr>
              <a:t>‹#›</a:t>
            </a:fld>
            <a:endParaRPr lang="en-US"/>
          </a:p>
        </p:txBody>
      </p:sp>
    </p:spTree>
    <p:extLst>
      <p:ext uri="{BB962C8B-B14F-4D97-AF65-F5344CB8AC3E}">
        <p14:creationId xmlns="" xmlns:p14="http://schemas.microsoft.com/office/powerpoint/2010/main" val="1083633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F27638-F903-44F6-B05B-10627EDED0C0}" type="slidenum">
              <a:rPr lang="en-US"/>
              <a:pPr>
                <a:defRPr/>
              </a:pPr>
              <a:t>‹#›</a:t>
            </a:fld>
            <a:endParaRPr lang="en-US"/>
          </a:p>
        </p:txBody>
      </p:sp>
    </p:spTree>
    <p:extLst>
      <p:ext uri="{BB962C8B-B14F-4D97-AF65-F5344CB8AC3E}">
        <p14:creationId xmlns="" xmlns:p14="http://schemas.microsoft.com/office/powerpoint/2010/main" val="872212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346DC4-AD04-4E80-BE13-042FB3961C47}" type="slidenum">
              <a:rPr lang="en-US"/>
              <a:pPr>
                <a:defRPr/>
              </a:pPr>
              <a:t>‹#›</a:t>
            </a:fld>
            <a:endParaRPr lang="en-US"/>
          </a:p>
        </p:txBody>
      </p:sp>
    </p:spTree>
    <p:extLst>
      <p:ext uri="{BB962C8B-B14F-4D97-AF65-F5344CB8AC3E}">
        <p14:creationId xmlns="" xmlns:p14="http://schemas.microsoft.com/office/powerpoint/2010/main" val="764386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578ADB-D389-4045-92EB-CF217CCB9A72}" type="slidenum">
              <a:rPr lang="en-US"/>
              <a:pPr>
                <a:defRPr/>
              </a:pPr>
              <a:t>‹#›</a:t>
            </a:fld>
            <a:endParaRPr lang="en-US"/>
          </a:p>
        </p:txBody>
      </p:sp>
    </p:spTree>
    <p:extLst>
      <p:ext uri="{BB962C8B-B14F-4D97-AF65-F5344CB8AC3E}">
        <p14:creationId xmlns="" xmlns:p14="http://schemas.microsoft.com/office/powerpoint/2010/main" val="253546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solidFill>
                  <a:schemeClr val="bg2"/>
                </a:solidFill>
              </a:defRPr>
            </a:lvl1pPr>
          </a:lstStyle>
          <a:p>
            <a:pPr>
              <a:defRPr/>
            </a:pPr>
            <a:fld id="{84CCECC6-6789-417D-B5E8-67EAF2EFD7A3}" type="datetime1">
              <a:rPr lang="en-GB"/>
              <a:pPr>
                <a:defRPr/>
              </a:pPr>
              <a:t>12/06/2013</a:t>
            </a:fld>
            <a:endParaRPr lang="en-US"/>
          </a:p>
        </p:txBody>
      </p:sp>
      <p:sp>
        <p:nvSpPr>
          <p:cNvPr id="6" name="Footer Placeholder 4"/>
          <p:cNvSpPr>
            <a:spLocks noGrp="1"/>
          </p:cNvSpPr>
          <p:nvPr>
            <p:ph type="ftr" sz="quarter" idx="11"/>
          </p:nvPr>
        </p:nvSpPr>
        <p:spPr/>
        <p:txBody>
          <a:bodyPr/>
          <a:lstStyle>
            <a:lvl1pPr>
              <a:defRPr>
                <a:solidFill>
                  <a:schemeClr val="bg2"/>
                </a:solidFill>
              </a:defRPr>
            </a:lvl1pPr>
          </a:lstStyle>
          <a:p>
            <a:pPr>
              <a:defRPr/>
            </a:pPr>
            <a:endParaRPr lang="en-US"/>
          </a:p>
        </p:txBody>
      </p:sp>
      <p:sp>
        <p:nvSpPr>
          <p:cNvPr id="7" name="Slide Number Placeholder 5"/>
          <p:cNvSpPr>
            <a:spLocks noGrp="1"/>
          </p:cNvSpPr>
          <p:nvPr>
            <p:ph type="sldNum" sz="quarter" idx="12"/>
          </p:nvPr>
        </p:nvSpPr>
        <p:spPr>
          <a:xfrm>
            <a:off x="6553200" y="6492876"/>
            <a:ext cx="2133600" cy="365125"/>
          </a:xfrm>
        </p:spPr>
        <p:txBody>
          <a:bodyPr/>
          <a:lstStyle>
            <a:lvl1pPr>
              <a:defRPr>
                <a:solidFill>
                  <a:schemeClr val="bg2"/>
                </a:solidFill>
              </a:defRPr>
            </a:lvl1pPr>
          </a:lstStyle>
          <a:p>
            <a:pPr>
              <a:defRPr/>
            </a:pPr>
            <a:fld id="{04DA9D3D-B8D0-4E5D-8C19-F15CD6AFFB34}" type="slidenum">
              <a:rPr lang="en-US"/>
              <a:pPr>
                <a:defRPr/>
              </a:pPr>
              <a:t>‹#›</a:t>
            </a:fld>
            <a:endParaRPr lang="en-US"/>
          </a:p>
        </p:txBody>
      </p:sp>
    </p:spTree>
    <p:extLst>
      <p:ext uri="{BB962C8B-B14F-4D97-AF65-F5344CB8AC3E}">
        <p14:creationId xmlns="" xmlns:p14="http://schemas.microsoft.com/office/powerpoint/2010/main" val="3699785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7540F4-CBFC-460D-9810-4E5F090971D4}" type="slidenum">
              <a:rPr lang="en-US"/>
              <a:pPr>
                <a:defRPr/>
              </a:pPr>
              <a:t>‹#›</a:t>
            </a:fld>
            <a:endParaRPr lang="en-US"/>
          </a:p>
        </p:txBody>
      </p:sp>
    </p:spTree>
    <p:extLst>
      <p:ext uri="{BB962C8B-B14F-4D97-AF65-F5344CB8AC3E}">
        <p14:creationId xmlns="" xmlns:p14="http://schemas.microsoft.com/office/powerpoint/2010/main" val="2521887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16222E-3671-464D-9619-DE1C8FACEB1E}" type="slidenum">
              <a:rPr lang="en-US"/>
              <a:pPr>
                <a:defRPr/>
              </a:pPr>
              <a:t>‹#›</a:t>
            </a:fld>
            <a:endParaRPr lang="en-US"/>
          </a:p>
        </p:txBody>
      </p:sp>
    </p:spTree>
    <p:extLst>
      <p:ext uri="{BB962C8B-B14F-4D97-AF65-F5344CB8AC3E}">
        <p14:creationId xmlns="" xmlns:p14="http://schemas.microsoft.com/office/powerpoint/2010/main" val="3997294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37FE8B-DAB5-47F4-9733-CAEC27F89C06}" type="slidenum">
              <a:rPr lang="en-US"/>
              <a:pPr>
                <a:defRPr/>
              </a:pPr>
              <a:t>‹#›</a:t>
            </a:fld>
            <a:endParaRPr lang="en-US"/>
          </a:p>
        </p:txBody>
      </p:sp>
    </p:spTree>
    <p:extLst>
      <p:ext uri="{BB962C8B-B14F-4D97-AF65-F5344CB8AC3E}">
        <p14:creationId xmlns="" xmlns:p14="http://schemas.microsoft.com/office/powerpoint/2010/main" val="3335886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9EBA01-94E8-42CB-8080-B4A557C62E0D}" type="slidenum">
              <a:rPr lang="en-US"/>
              <a:pPr>
                <a:defRPr/>
              </a:pPr>
              <a:t>‹#›</a:t>
            </a:fld>
            <a:endParaRPr lang="en-US"/>
          </a:p>
        </p:txBody>
      </p:sp>
    </p:spTree>
    <p:extLst>
      <p:ext uri="{BB962C8B-B14F-4D97-AF65-F5344CB8AC3E}">
        <p14:creationId xmlns="" xmlns:p14="http://schemas.microsoft.com/office/powerpoint/2010/main" val="4246875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D330F0-2EE3-4A20-8334-C429C5BC1110}" type="slidenum">
              <a:rPr lang="en-US"/>
              <a:pPr>
                <a:defRPr/>
              </a:pPr>
              <a:t>‹#›</a:t>
            </a:fld>
            <a:endParaRPr lang="en-US"/>
          </a:p>
        </p:txBody>
      </p:sp>
    </p:spTree>
    <p:extLst>
      <p:ext uri="{BB962C8B-B14F-4D97-AF65-F5344CB8AC3E}">
        <p14:creationId xmlns="" xmlns:p14="http://schemas.microsoft.com/office/powerpoint/2010/main" val="3699059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Bitmap in Graphic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FA0D991-A9CA-4928-8489-BD30E54FDF2F}" type="slidenum">
              <a:rPr lang="en-US"/>
              <a:pPr>
                <a:defRPr/>
              </a:pPr>
              <a:t>‹#›</a:t>
            </a:fld>
            <a:endParaRPr lang="en-US"/>
          </a:p>
        </p:txBody>
      </p:sp>
    </p:spTree>
    <p:extLst>
      <p:ext uri="{BB962C8B-B14F-4D97-AF65-F5344CB8AC3E}">
        <p14:creationId xmlns="" xmlns:p14="http://schemas.microsoft.com/office/powerpoint/2010/main" val="1603710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572560" cy="1143000"/>
          </a:xfrm>
        </p:spPr>
        <p:txBody>
          <a:bodyPr/>
          <a:lstStyle>
            <a:lvl1pPr>
              <a:defRPr sz="4200"/>
            </a:lvl1pPr>
          </a:lstStyle>
          <a:p>
            <a:r>
              <a:rPr lang="en-US" smtClean="0"/>
              <a:t>Click to edit Master title style</a:t>
            </a:r>
            <a:endParaRPr lang="en-US"/>
          </a:p>
        </p:txBody>
      </p:sp>
      <p:sp>
        <p:nvSpPr>
          <p:cNvPr id="3" name="Content Placeholder 2"/>
          <p:cNvSpPr>
            <a:spLocks noGrp="1"/>
          </p:cNvSpPr>
          <p:nvPr>
            <p:ph idx="1"/>
          </p:nvPr>
        </p:nvSpPr>
        <p:spPr>
          <a:xfrm>
            <a:off x="285720" y="1428737"/>
            <a:ext cx="8572560" cy="4525963"/>
          </a:xfrm>
        </p:spPr>
        <p:txBody>
          <a:bodyPr/>
          <a:lstStyle>
            <a:lvl1pPr>
              <a:defRPr>
                <a:solidFill>
                  <a:schemeClr val="tx2"/>
                </a:solidFill>
              </a:defRPr>
            </a:lvl1pPr>
            <a:lvl4pPr marL="719138" indent="0" algn="r">
              <a:spcBef>
                <a:spcPts val="1200"/>
              </a:spcBef>
              <a:buNone/>
              <a:defRPr sz="2400" b="1">
                <a:effectLst/>
              </a:defRPr>
            </a:lvl4pPr>
            <a:lvl5pPr>
              <a:defRPr/>
            </a:lvl5pPr>
            <a:lvl6pPr marL="1882775" indent="0" algn="r">
              <a:spcBef>
                <a:spcPts val="1200"/>
              </a:spcBef>
              <a:buNone/>
              <a:tabLst/>
              <a:defRPr sz="2400" b="1">
                <a:solidFill>
                  <a:srgbClr val="FF0000"/>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endParaRPr lang="en-US" dirty="0"/>
          </a:p>
        </p:txBody>
      </p:sp>
      <p:sp>
        <p:nvSpPr>
          <p:cNvPr id="4" name="Date Placeholder 3"/>
          <p:cNvSpPr>
            <a:spLocks noGrp="1"/>
          </p:cNvSpPr>
          <p:nvPr>
            <p:ph type="dt" sz="half" idx="10"/>
          </p:nvPr>
        </p:nvSpPr>
        <p:spPr>
          <a:xfrm>
            <a:off x="285751" y="6492876"/>
            <a:ext cx="2133600" cy="365125"/>
          </a:xfrm>
        </p:spPr>
        <p:txBody>
          <a:bodyPr/>
          <a:lstStyle>
            <a:lvl1pPr>
              <a:defRPr>
                <a:solidFill>
                  <a:srgbClr val="EEECE1"/>
                </a:solidFill>
              </a:defRPr>
            </a:lvl1pPr>
          </a:lstStyle>
          <a:p>
            <a:pPr>
              <a:defRPr/>
            </a:pPr>
            <a:fld id="{0F311333-33FF-43C6-BCB1-3AE4D91690AA}" type="datetime1">
              <a:rPr lang="en-GB"/>
              <a:pPr>
                <a:defRPr/>
              </a:pPr>
              <a:t>12/06/2013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EEECE1"/>
                </a:solidFill>
              </a:defRPr>
            </a:lvl1pPr>
          </a:lstStyle>
          <a:p>
            <a:pPr>
              <a:defRPr/>
            </a:pPr>
            <a:fld id="{3084FB89-AF84-4A37-B0E1-AB6D9922FB74}" type="slidenum">
              <a:rPr lang="en-US"/>
              <a:pPr>
                <a:defRPr/>
              </a:pPr>
              <a:t>‹#›</a:t>
            </a:fld>
            <a:endParaRPr lang="en-US"/>
          </a:p>
        </p:txBody>
      </p:sp>
    </p:spTree>
    <p:extLst>
      <p:ext uri="{BB962C8B-B14F-4D97-AF65-F5344CB8AC3E}">
        <p14:creationId xmlns="" xmlns:p14="http://schemas.microsoft.com/office/powerpoint/2010/main" val="1295660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8" descr="Bitmap in Graphic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677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52050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solidFill>
                  <a:srgbClr val="EEECE1"/>
                </a:solidFill>
              </a:defRPr>
            </a:lvl1pPr>
          </a:lstStyle>
          <a:p>
            <a:pPr>
              <a:defRPr/>
            </a:pPr>
            <a:fld id="{3144F473-B768-4A16-B4D0-AFFB91B736D3}" type="datetime1">
              <a:rPr lang="en-GB"/>
              <a:pPr>
                <a:defRPr/>
              </a:pPr>
              <a:t>12/06/2013</a:t>
            </a:fld>
            <a:endParaRPr lang="en-US"/>
          </a:p>
        </p:txBody>
      </p:sp>
      <p:sp>
        <p:nvSpPr>
          <p:cNvPr id="6" name="Footer Placeholder 4"/>
          <p:cNvSpPr>
            <a:spLocks noGrp="1"/>
          </p:cNvSpPr>
          <p:nvPr>
            <p:ph type="ftr" sz="quarter" idx="11"/>
          </p:nvPr>
        </p:nvSpPr>
        <p:spPr/>
        <p:txBody>
          <a:bodyPr/>
          <a:lstStyle>
            <a:lvl1pPr>
              <a:defRPr>
                <a:solidFill>
                  <a:srgbClr val="EEECE1"/>
                </a:solidFill>
              </a:defRPr>
            </a:lvl1pPr>
          </a:lstStyle>
          <a:p>
            <a:pPr>
              <a:defRPr/>
            </a:pPr>
            <a:endParaRPr lang="en-US"/>
          </a:p>
        </p:txBody>
      </p:sp>
      <p:sp>
        <p:nvSpPr>
          <p:cNvPr id="7" name="Slide Number Placeholder 5"/>
          <p:cNvSpPr>
            <a:spLocks noGrp="1"/>
          </p:cNvSpPr>
          <p:nvPr>
            <p:ph type="sldNum" sz="quarter" idx="12"/>
          </p:nvPr>
        </p:nvSpPr>
        <p:spPr>
          <a:xfrm>
            <a:off x="6553200" y="6492876"/>
            <a:ext cx="2133600" cy="365125"/>
          </a:xfrm>
        </p:spPr>
        <p:txBody>
          <a:bodyPr/>
          <a:lstStyle>
            <a:lvl1pPr>
              <a:defRPr>
                <a:solidFill>
                  <a:srgbClr val="EEECE1"/>
                </a:solidFill>
              </a:defRPr>
            </a:lvl1pPr>
          </a:lstStyle>
          <a:p>
            <a:pPr>
              <a:defRPr/>
            </a:pPr>
            <a:fld id="{C4896550-0216-4A20-B0AC-6B3A3968D08F}" type="slidenum">
              <a:rPr lang="en-US"/>
              <a:pPr>
                <a:defRPr/>
              </a:pPr>
              <a:t>‹#›</a:t>
            </a:fld>
            <a:endParaRPr lang="en-US"/>
          </a:p>
        </p:txBody>
      </p:sp>
    </p:spTree>
    <p:extLst>
      <p:ext uri="{BB962C8B-B14F-4D97-AF65-F5344CB8AC3E}">
        <p14:creationId xmlns="" xmlns:p14="http://schemas.microsoft.com/office/powerpoint/2010/main" val="3670291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A77A10-5EA4-40AD-96FE-9842B24C0DFB}" type="datetime1">
              <a:rPr lang="en-GB"/>
              <a:pPr>
                <a:defRPr/>
              </a:pPr>
              <a:t>12/06/2013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336A2C-28D5-4887-BAAE-E5603BD67315}" type="slidenum">
              <a:rPr lang="en-US"/>
              <a:pPr>
                <a:defRPr/>
              </a:pPr>
              <a:t>‹#›</a:t>
            </a:fld>
            <a:endParaRPr lang="en-US"/>
          </a:p>
        </p:txBody>
      </p:sp>
    </p:spTree>
    <p:extLst>
      <p:ext uri="{BB962C8B-B14F-4D97-AF65-F5344CB8AC3E}">
        <p14:creationId xmlns="" xmlns:p14="http://schemas.microsoft.com/office/powerpoint/2010/main" val="26191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DCFDB9-3C14-4801-B4E8-D36EBE8DFCA1}" type="datetime1">
              <a:rPr lang="en-GB"/>
              <a:pPr>
                <a:defRPr/>
              </a:pPr>
              <a:t>12/06/2013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363339-7F73-4249-AAEE-C4354C22B4B8}" type="slidenum">
              <a:rPr lang="en-US"/>
              <a:pPr>
                <a:defRPr/>
              </a:pPr>
              <a:t>‹#›</a:t>
            </a:fld>
            <a:endParaRPr lang="en-US"/>
          </a:p>
        </p:txBody>
      </p:sp>
    </p:spTree>
    <p:extLst>
      <p:ext uri="{BB962C8B-B14F-4D97-AF65-F5344CB8AC3E}">
        <p14:creationId xmlns="" xmlns:p14="http://schemas.microsoft.com/office/powerpoint/2010/main" val="3621252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17DD8F-B657-462D-B114-387F8C313475}" type="datetime1">
              <a:rPr lang="en-GB"/>
              <a:pPr>
                <a:defRPr/>
              </a:pPr>
              <a:t>12/06/2013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4F797D-B3E0-4903-9BE8-E2CD7FD8EA99}" type="slidenum">
              <a:rPr lang="en-US"/>
              <a:pPr>
                <a:defRPr/>
              </a:pPr>
              <a:t>‹#›</a:t>
            </a:fld>
            <a:endParaRPr lang="en-US"/>
          </a:p>
        </p:txBody>
      </p:sp>
    </p:spTree>
    <p:extLst>
      <p:ext uri="{BB962C8B-B14F-4D97-AF65-F5344CB8AC3E}">
        <p14:creationId xmlns="" xmlns:p14="http://schemas.microsoft.com/office/powerpoint/2010/main" val="1833236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12CB45-440A-42EE-8A9F-C533C26B7335}" type="datetime1">
              <a:rPr lang="en-GB"/>
              <a:pPr>
                <a:defRPr/>
              </a:pPr>
              <a:t>12/06/2013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529FE2-BDD3-4CD4-A6BC-CF6D76C919B0}" type="slidenum">
              <a:rPr lang="en-US"/>
              <a:pPr>
                <a:defRPr/>
              </a:pPr>
              <a:t>‹#›</a:t>
            </a:fld>
            <a:endParaRPr lang="en-US"/>
          </a:p>
        </p:txBody>
      </p:sp>
    </p:spTree>
    <p:extLst>
      <p:ext uri="{BB962C8B-B14F-4D97-AF65-F5344CB8AC3E}">
        <p14:creationId xmlns="" xmlns:p14="http://schemas.microsoft.com/office/powerpoint/2010/main" val="2412267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A8910B-97FB-425D-8EF2-F7B8886A6505}" type="datetime1">
              <a:rPr lang="en-GB"/>
              <a:pPr>
                <a:defRPr/>
              </a:pPr>
              <a:t>12/06/2013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045F8A-A28F-461C-8394-9B64594DF1EF}" type="slidenum">
              <a:rPr lang="en-US"/>
              <a:pPr>
                <a:defRPr/>
              </a:pPr>
              <a:t>‹#›</a:t>
            </a:fld>
            <a:endParaRPr lang="en-US"/>
          </a:p>
        </p:txBody>
      </p:sp>
    </p:spTree>
    <p:extLst>
      <p:ext uri="{BB962C8B-B14F-4D97-AF65-F5344CB8AC3E}">
        <p14:creationId xmlns="" xmlns:p14="http://schemas.microsoft.com/office/powerpoint/2010/main" val="1629506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78B12B-B05D-4B94-B1A7-77C94A9B546C}" type="datetime1">
              <a:rPr lang="en-GB"/>
              <a:pPr>
                <a:defRPr/>
              </a:pPr>
              <a:t>12/06/2013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5BE4EA-87F1-4E86-89E1-2698201E9873}" type="slidenum">
              <a:rPr lang="en-US"/>
              <a:pPr>
                <a:defRPr/>
              </a:pPr>
              <a:t>‹#›</a:t>
            </a:fld>
            <a:endParaRPr lang="en-US"/>
          </a:p>
        </p:txBody>
      </p:sp>
    </p:spTree>
    <p:extLst>
      <p:ext uri="{BB962C8B-B14F-4D97-AF65-F5344CB8AC3E}">
        <p14:creationId xmlns="" xmlns:p14="http://schemas.microsoft.com/office/powerpoint/2010/main" val="3803632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EEC6EB-8B83-4DC4-804A-C33B1721B37B}" type="datetime1">
              <a:rPr lang="en-GB"/>
              <a:pPr>
                <a:defRPr/>
              </a:pPr>
              <a:t>12/06/2013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DAA4B-93DB-4FE9-84E1-0B434ED9948A}" type="slidenum">
              <a:rPr lang="en-US"/>
              <a:pPr>
                <a:defRPr/>
              </a:pPr>
              <a:t>‹#›</a:t>
            </a:fld>
            <a:endParaRPr lang="en-US"/>
          </a:p>
        </p:txBody>
      </p:sp>
    </p:spTree>
    <p:extLst>
      <p:ext uri="{BB962C8B-B14F-4D97-AF65-F5344CB8AC3E}">
        <p14:creationId xmlns="" xmlns:p14="http://schemas.microsoft.com/office/powerpoint/2010/main" val="21439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1D3D1C-BE0A-493C-A365-BA24665DBEA5}" type="datetime1">
              <a:rPr lang="en-GB"/>
              <a:pPr>
                <a:defRPr/>
              </a:pPr>
              <a:t>12/06/2013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11920-6DCE-4387-988B-31A64E3A81CF}" type="slidenum">
              <a:rPr lang="en-US"/>
              <a:pPr>
                <a:defRPr/>
              </a:pPr>
              <a:t>‹#›</a:t>
            </a:fld>
            <a:endParaRPr lang="en-US"/>
          </a:p>
        </p:txBody>
      </p:sp>
    </p:spTree>
    <p:extLst>
      <p:ext uri="{BB962C8B-B14F-4D97-AF65-F5344CB8AC3E}">
        <p14:creationId xmlns="" xmlns:p14="http://schemas.microsoft.com/office/powerpoint/2010/main" val="4062126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36180947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468124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21447677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407793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ECACFA-CB42-429E-B7A7-E1CBE54434A6}" type="datetime1">
              <a:rPr lang="en-GB"/>
              <a:pPr>
                <a:defRPr/>
              </a:pPr>
              <a:t>12/06/2013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0A8CB3-A656-4544-BE12-A814F1CFA73F}" type="slidenum">
              <a:rPr lang="en-US"/>
              <a:pPr>
                <a:defRPr/>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Tree>
    <p:extLst>
      <p:ext uri="{BB962C8B-B14F-4D97-AF65-F5344CB8AC3E}">
        <p14:creationId xmlns="" xmlns:p14="http://schemas.microsoft.com/office/powerpoint/2010/main" val="29674970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1552309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2117665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526592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1693801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918667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29191625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381000"/>
            <a:ext cx="19431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1"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 xmlns:p14="http://schemas.microsoft.com/office/powerpoint/2010/main" val="209909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B4C9C2-6CE2-4BCC-ABBB-05586B89F1A1}" type="datetime1">
              <a:rPr lang="en-GB"/>
              <a:pPr>
                <a:defRPr/>
              </a:pPr>
              <a:t>12/06/2013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80D5D7-D489-4F0A-867E-0D072B0DF06E}" type="slidenum">
              <a:rPr lang="en-US"/>
              <a:pPr>
                <a:defRPr/>
              </a:pPr>
              <a:t>‹#›</a:t>
            </a:fld>
            <a:endParaRPr lang="en-US"/>
          </a:p>
        </p:txBody>
      </p:sp>
      <p:pic>
        <p:nvPicPr>
          <p:cNvPr id="5"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Tree>
    <p:extLst>
      <p:ext uri="{BB962C8B-B14F-4D97-AF65-F5344CB8AC3E}">
        <p14:creationId xmlns="" xmlns:p14="http://schemas.microsoft.com/office/powerpoint/2010/main" val="280486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1AA9CD-9547-4C2B-8C9B-164FF62BE3B7}" type="datetime1">
              <a:rPr lang="en-GB"/>
              <a:pPr>
                <a:defRPr/>
              </a:pPr>
              <a:t>12/06/2013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20D5DD-7704-411A-B70C-90B81CC0BB6E}" type="slidenum">
              <a:rPr lang="en-US"/>
              <a:pPr>
                <a:defRPr/>
              </a:pPr>
              <a:t>‹#›</a:t>
            </a:fld>
            <a:endParaRPr lang="en-US"/>
          </a:p>
        </p:txBody>
      </p:sp>
    </p:spTree>
    <p:extLst>
      <p:ext uri="{BB962C8B-B14F-4D97-AF65-F5344CB8AC3E}">
        <p14:creationId xmlns="" xmlns:p14="http://schemas.microsoft.com/office/powerpoint/2010/main" val="287159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5132388"/>
            <a:ext cx="9144000" cy="1752600"/>
          </a:xfrm>
          <a:prstGeom prst="rect">
            <a:avLst/>
          </a:prstGeom>
          <a:noFill/>
          <a:ln w="9525">
            <a:noFill/>
            <a:miter lim="800000"/>
            <a:headEnd/>
            <a:tailEnd/>
          </a:ln>
        </p:spPr>
      </p:pic>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8DE02A-0D21-4F52-8522-0A7203AC1305}" type="datetime1">
              <a:rPr lang="en-GB"/>
              <a:pPr>
                <a:defRPr/>
              </a:pPr>
              <a:t>12/06/2013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3EBD0D-FEDB-4B8A-B9F2-CD7771276D86}" type="slidenum">
              <a:rPr lang="en-US"/>
              <a:pPr>
                <a:defRPr/>
              </a:pPr>
              <a:t>‹#›</a:t>
            </a:fld>
            <a:endParaRPr lang="en-US"/>
          </a:p>
        </p:txBody>
      </p:sp>
    </p:spTree>
    <p:extLst>
      <p:ext uri="{BB962C8B-B14F-4D97-AF65-F5344CB8AC3E}">
        <p14:creationId xmlns="" xmlns:p14="http://schemas.microsoft.com/office/powerpoint/2010/main" val="222610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DWA Slide Master.jpg"/>
          <p:cNvPicPr>
            <a:picLocks noChangeAspect="1"/>
          </p:cNvPicPr>
          <p:nvPr userDrawn="1"/>
        </p:nvPicPr>
        <p:blipFill>
          <a:blip r:embed="rId13" cstate="print"/>
          <a:srcRect/>
          <a:stretch>
            <a:fillRect/>
          </a:stretch>
        </p:blipFill>
        <p:spPr bwMode="auto">
          <a:xfrm>
            <a:off x="0" y="12700"/>
            <a:ext cx="9144000" cy="68326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492876"/>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10000"/>
              </a:lnSpc>
              <a:spcBef>
                <a:spcPct val="20000"/>
              </a:spcBef>
              <a:defRPr sz="1200">
                <a:solidFill>
                  <a:schemeClr val="bg2"/>
                </a:solidFill>
                <a:latin typeface="Calibri" pitchFamily="34" charset="0"/>
                <a:ea typeface="ＭＳ Ｐゴシック" pitchFamily="1" charset="-128"/>
                <a:cs typeface="+mn-cs"/>
              </a:defRPr>
            </a:lvl1pPr>
          </a:lstStyle>
          <a:p>
            <a:pPr>
              <a:defRPr/>
            </a:pPr>
            <a:fld id="{E85CDC10-7909-45CB-907F-C612C820EDA1}" type="datetime1">
              <a:rPr lang="en-GB"/>
              <a:pPr>
                <a:defRPr/>
              </a:pPr>
              <a:t>12/06/2013</a:t>
            </a:fld>
            <a:endParaRPr lang="en-US"/>
          </a:p>
        </p:txBody>
      </p:sp>
      <p:sp>
        <p:nvSpPr>
          <p:cNvPr id="5" name="Footer Placeholder 4"/>
          <p:cNvSpPr>
            <a:spLocks noGrp="1"/>
          </p:cNvSpPr>
          <p:nvPr>
            <p:ph type="ftr" sz="quarter" idx="3"/>
          </p:nvPr>
        </p:nvSpPr>
        <p:spPr>
          <a:xfrm>
            <a:off x="3124200" y="6492876"/>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10000"/>
              </a:lnSpc>
              <a:spcBef>
                <a:spcPct val="20000"/>
              </a:spcBef>
              <a:defRPr sz="1200">
                <a:solidFill>
                  <a:schemeClr val="bg2"/>
                </a:solidFill>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724651" y="6492876"/>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lnSpc>
                <a:spcPct val="110000"/>
              </a:lnSpc>
              <a:spcBef>
                <a:spcPct val="20000"/>
              </a:spcBef>
              <a:defRPr sz="1200" b="1">
                <a:solidFill>
                  <a:schemeClr val="bg2"/>
                </a:solidFill>
                <a:latin typeface="Calibri" pitchFamily="34" charset="0"/>
                <a:ea typeface="ＭＳ Ｐゴシック" pitchFamily="1" charset="-128"/>
                <a:cs typeface="+mn-cs"/>
              </a:defRPr>
            </a:lvl1pPr>
          </a:lstStyle>
          <a:p>
            <a:pPr>
              <a:defRPr/>
            </a:pPr>
            <a:fld id="{E59452EE-A238-4C6E-9404-0DEC21068C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913" r:id="rId1"/>
    <p:sldLayoutId id="2147486991" r:id="rId2"/>
    <p:sldLayoutId id="2147486914" r:id="rId3"/>
    <p:sldLayoutId id="2147486916" r:id="rId4"/>
    <p:sldLayoutId id="2147486854" r:id="rId5"/>
    <p:sldLayoutId id="2147486855" r:id="rId6"/>
    <p:sldLayoutId id="2147486856" r:id="rId7"/>
    <p:sldLayoutId id="2147486857" r:id="rId8"/>
    <p:sldLayoutId id="2147486858" r:id="rId9"/>
    <p:sldLayoutId id="2147486859" r:id="rId10"/>
    <p:sldLayoutId id="2147486860" r:id="rId11"/>
  </p:sldLayoutIdLst>
  <p:hf hdr="0" ftr="0" dt="0"/>
  <p:txStyles>
    <p:titleStyle>
      <a:lvl1pPr algn="ctr" defTabSz="457200" rtl="0" eaLnBrk="0" fontAlgn="base" hangingPunct="0">
        <a:spcBef>
          <a:spcPct val="0"/>
        </a:spcBef>
        <a:spcAft>
          <a:spcPct val="0"/>
        </a:spcAft>
        <a:defRPr lang="en-US" sz="4400" b="1" kern="1200" dirty="0">
          <a:solidFill>
            <a:schemeClr val="tx1"/>
          </a:solidFill>
          <a:effectLst>
            <a:outerShdw blurRad="38100" dist="38100" dir="2700000" algn="tl">
              <a:srgbClr val="C0C0C0"/>
            </a:outerShdw>
          </a:effectLst>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lang="en-US" sz="3200" kern="1200" dirty="0">
          <a:solidFill>
            <a:schemeClr val="tx2"/>
          </a:solidFill>
          <a:effectLst>
            <a:outerShdw blurRad="38100" dist="38100" dir="2700000" algn="tl">
              <a:srgbClr val="000000">
                <a:alpha val="43137"/>
              </a:srgbClr>
            </a:outerShdw>
          </a:effectLst>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lang="en-US" sz="2400" kern="1200" dirty="0">
          <a:solidFill>
            <a:srgbClr val="0099CC"/>
          </a:solidFill>
          <a:effectLst>
            <a:outerShdw blurRad="38100" dist="38100" dir="2700000" algn="tl">
              <a:srgbClr val="C0C0C0"/>
            </a:outerShdw>
          </a:effectLst>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CA66F"/>
          </a:solidFill>
          <a:effectLst>
            <a:outerShdw blurRad="38100" dist="38100" dir="2700000" algn="tl">
              <a:srgbClr val="000000">
                <a:alpha val="43137"/>
              </a:srgbClr>
            </a:outerShdw>
          </a:effectLst>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9" descr="Bitmap in Graphic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7616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Times New Roman" pitchFamily="18" charset="0"/>
                <a:cs typeface="+mn-cs"/>
              </a:defRPr>
            </a:lvl1pPr>
          </a:lstStyle>
          <a:p>
            <a:pPr>
              <a:defRPr/>
            </a:pPr>
            <a:fld id="{C05B504C-AEFE-4890-B0C4-C447C681F93E}" type="datetime1">
              <a:rPr lang="en-US"/>
              <a:pPr>
                <a:defRPr/>
              </a:pPr>
              <a:t>6/12/2013</a:t>
            </a:fld>
            <a:endParaRPr lang="en-US"/>
          </a:p>
        </p:txBody>
      </p:sp>
      <p:sp>
        <p:nvSpPr>
          <p:cNvPr id="47616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chemeClr val="tx1"/>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5364163" y="6629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b="1">
                <a:solidFill>
                  <a:schemeClr val="tx1"/>
                </a:solidFill>
                <a:latin typeface="Times New Roman" pitchFamily="18" charset="0"/>
                <a:cs typeface="+mn-cs"/>
              </a:defRPr>
            </a:lvl1pPr>
          </a:lstStyle>
          <a:p>
            <a:pPr>
              <a:defRPr/>
            </a:pPr>
            <a:fld id="{1A5BEF75-4904-4015-90AA-8DAE9A2AD01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873" r:id="rId1"/>
    <p:sldLayoutId id="2147486874" r:id="rId2"/>
    <p:sldLayoutId id="2147486875" r:id="rId3"/>
    <p:sldLayoutId id="2147486876" r:id="rId4"/>
    <p:sldLayoutId id="2147486877" r:id="rId5"/>
    <p:sldLayoutId id="2147486878" r:id="rId6"/>
    <p:sldLayoutId id="2147486879" r:id="rId7"/>
    <p:sldLayoutId id="2147486880" r:id="rId8"/>
    <p:sldLayoutId id="2147486881" r:id="rId9"/>
    <p:sldLayoutId id="2147486882" r:id="rId10"/>
    <p:sldLayoutId id="2147486883" r:id="rId11"/>
  </p:sldLayoutIdLst>
  <p:hf hdr="0" ftr="0" dt="0"/>
  <p:txStyles>
    <p:titleStyle>
      <a:lvl1pPr algn="ctr" rtl="0" eaLnBrk="0" fontAlgn="base" hangingPunct="0">
        <a:spcBef>
          <a:spcPct val="0"/>
        </a:spcBef>
        <a:spcAft>
          <a:spcPct val="0"/>
        </a:spcAft>
        <a:defRPr sz="4400">
          <a:solidFill>
            <a:srgbClr val="FC0404"/>
          </a:solidFill>
          <a:latin typeface="+mj-lt"/>
          <a:ea typeface="+mj-ea"/>
          <a:cs typeface="+mj-cs"/>
        </a:defRPr>
      </a:lvl1pPr>
      <a:lvl2pPr algn="ctr" rtl="0" eaLnBrk="0" fontAlgn="base" hangingPunct="0">
        <a:spcBef>
          <a:spcPct val="0"/>
        </a:spcBef>
        <a:spcAft>
          <a:spcPct val="0"/>
        </a:spcAft>
        <a:defRPr sz="4400">
          <a:solidFill>
            <a:srgbClr val="FC0404"/>
          </a:solidFill>
          <a:latin typeface="Tahoma" pitchFamily="34" charset="0"/>
          <a:cs typeface="Arial" charset="0"/>
        </a:defRPr>
      </a:lvl2pPr>
      <a:lvl3pPr algn="ctr" rtl="0" eaLnBrk="0" fontAlgn="base" hangingPunct="0">
        <a:spcBef>
          <a:spcPct val="0"/>
        </a:spcBef>
        <a:spcAft>
          <a:spcPct val="0"/>
        </a:spcAft>
        <a:defRPr sz="4400">
          <a:solidFill>
            <a:srgbClr val="FC0404"/>
          </a:solidFill>
          <a:latin typeface="Tahoma" pitchFamily="34" charset="0"/>
          <a:cs typeface="Arial" charset="0"/>
        </a:defRPr>
      </a:lvl3pPr>
      <a:lvl4pPr algn="ctr" rtl="0" eaLnBrk="0" fontAlgn="base" hangingPunct="0">
        <a:spcBef>
          <a:spcPct val="0"/>
        </a:spcBef>
        <a:spcAft>
          <a:spcPct val="0"/>
        </a:spcAft>
        <a:defRPr sz="4400">
          <a:solidFill>
            <a:srgbClr val="FC0404"/>
          </a:solidFill>
          <a:latin typeface="Tahoma" pitchFamily="34" charset="0"/>
          <a:cs typeface="Arial" charset="0"/>
        </a:defRPr>
      </a:lvl4pPr>
      <a:lvl5pPr algn="ctr" rtl="0" eaLnBrk="0" fontAlgn="base" hangingPunct="0">
        <a:spcBef>
          <a:spcPct val="0"/>
        </a:spcBef>
        <a:spcAft>
          <a:spcPct val="0"/>
        </a:spcAft>
        <a:defRPr sz="4400">
          <a:solidFill>
            <a:srgbClr val="FC0404"/>
          </a:solidFill>
          <a:latin typeface="Tahoma" pitchFamily="34" charset="0"/>
          <a:cs typeface="Arial" charset="0"/>
        </a:defRPr>
      </a:lvl5pPr>
      <a:lvl6pPr marL="457200" algn="ctr" rtl="0" fontAlgn="base">
        <a:spcBef>
          <a:spcPct val="0"/>
        </a:spcBef>
        <a:spcAft>
          <a:spcPct val="0"/>
        </a:spcAft>
        <a:defRPr sz="4400">
          <a:solidFill>
            <a:srgbClr val="FC0404"/>
          </a:solidFill>
          <a:latin typeface="Tahoma" pitchFamily="34" charset="0"/>
          <a:cs typeface="Arial" charset="0"/>
        </a:defRPr>
      </a:lvl6pPr>
      <a:lvl7pPr marL="914400" algn="ctr" rtl="0" fontAlgn="base">
        <a:spcBef>
          <a:spcPct val="0"/>
        </a:spcBef>
        <a:spcAft>
          <a:spcPct val="0"/>
        </a:spcAft>
        <a:defRPr sz="4400">
          <a:solidFill>
            <a:srgbClr val="FC0404"/>
          </a:solidFill>
          <a:latin typeface="Tahoma" pitchFamily="34" charset="0"/>
          <a:cs typeface="Arial" charset="0"/>
        </a:defRPr>
      </a:lvl7pPr>
      <a:lvl8pPr marL="1371600" algn="ctr" rtl="0" fontAlgn="base">
        <a:spcBef>
          <a:spcPct val="0"/>
        </a:spcBef>
        <a:spcAft>
          <a:spcPct val="0"/>
        </a:spcAft>
        <a:defRPr sz="4400">
          <a:solidFill>
            <a:srgbClr val="FC0404"/>
          </a:solidFill>
          <a:latin typeface="Tahoma" pitchFamily="34" charset="0"/>
          <a:cs typeface="Arial" charset="0"/>
        </a:defRPr>
      </a:lvl8pPr>
      <a:lvl9pPr marL="1828800" algn="ctr" rtl="0" fontAlgn="base">
        <a:spcBef>
          <a:spcPct val="0"/>
        </a:spcBef>
        <a:spcAft>
          <a:spcPct val="0"/>
        </a:spcAft>
        <a:defRPr sz="4400">
          <a:solidFill>
            <a:srgbClr val="FC0404"/>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cs typeface="+mn-cs"/>
        </a:defRPr>
      </a:lvl2pPr>
      <a:lvl3pPr marL="1143000" indent="-228600" algn="l" rtl="0" eaLnBrk="0" fontAlgn="base" hangingPunct="0">
        <a:spcBef>
          <a:spcPct val="20000"/>
        </a:spcBef>
        <a:spcAft>
          <a:spcPct val="0"/>
        </a:spcAft>
        <a:buChar char="•"/>
        <a:defRPr sz="2400">
          <a:solidFill>
            <a:srgbClr val="0000FF"/>
          </a:solidFill>
          <a:latin typeface="+mn-lt"/>
          <a:cs typeface="+mn-cs"/>
        </a:defRPr>
      </a:lvl3pPr>
      <a:lvl4pPr marL="1600200" indent="-228600" algn="l" rtl="0" eaLnBrk="0" fontAlgn="base" hangingPunct="0">
        <a:spcBef>
          <a:spcPct val="20000"/>
        </a:spcBef>
        <a:spcAft>
          <a:spcPct val="0"/>
        </a:spcAft>
        <a:buChar char="–"/>
        <a:defRPr sz="2000">
          <a:solidFill>
            <a:srgbClr val="0000FF"/>
          </a:solidFill>
          <a:latin typeface="+mn-lt"/>
          <a:cs typeface="+mn-cs"/>
        </a:defRPr>
      </a:lvl4pPr>
      <a:lvl5pPr marL="2057400" indent="-228600" algn="l" rtl="0" eaLnBrk="0" fontAlgn="base" hangingPunct="0">
        <a:spcBef>
          <a:spcPct val="20000"/>
        </a:spcBef>
        <a:spcAft>
          <a:spcPct val="0"/>
        </a:spcAft>
        <a:buChar char="»"/>
        <a:defRPr sz="2000">
          <a:solidFill>
            <a:srgbClr val="0000FF"/>
          </a:solidFill>
          <a:latin typeface="+mn-lt"/>
          <a:cs typeface="+mn-cs"/>
        </a:defRPr>
      </a:lvl5pPr>
      <a:lvl6pPr marL="2514600" indent="-228600" algn="l" rtl="0" fontAlgn="base">
        <a:spcBef>
          <a:spcPct val="20000"/>
        </a:spcBef>
        <a:spcAft>
          <a:spcPct val="0"/>
        </a:spcAft>
        <a:buChar char="»"/>
        <a:defRPr sz="2000">
          <a:solidFill>
            <a:srgbClr val="0000FF"/>
          </a:solidFill>
          <a:latin typeface="+mn-lt"/>
          <a:cs typeface="+mn-cs"/>
        </a:defRPr>
      </a:lvl6pPr>
      <a:lvl7pPr marL="2971800" indent="-228600" algn="l" rtl="0" fontAlgn="base">
        <a:spcBef>
          <a:spcPct val="20000"/>
        </a:spcBef>
        <a:spcAft>
          <a:spcPct val="0"/>
        </a:spcAft>
        <a:buChar char="»"/>
        <a:defRPr sz="2000">
          <a:solidFill>
            <a:srgbClr val="0000FF"/>
          </a:solidFill>
          <a:latin typeface="+mn-lt"/>
          <a:cs typeface="+mn-cs"/>
        </a:defRPr>
      </a:lvl7pPr>
      <a:lvl8pPr marL="3429000" indent="-228600" algn="l" rtl="0" fontAlgn="base">
        <a:spcBef>
          <a:spcPct val="20000"/>
        </a:spcBef>
        <a:spcAft>
          <a:spcPct val="0"/>
        </a:spcAft>
        <a:buChar char="»"/>
        <a:defRPr sz="2000">
          <a:solidFill>
            <a:srgbClr val="0000FF"/>
          </a:solidFill>
          <a:latin typeface="+mn-lt"/>
          <a:cs typeface="+mn-cs"/>
        </a:defRPr>
      </a:lvl8pPr>
      <a:lvl9pPr marL="3886200" indent="-228600" algn="l" rtl="0" fontAlgn="base">
        <a:spcBef>
          <a:spcPct val="20000"/>
        </a:spcBef>
        <a:spcAft>
          <a:spcPct val="0"/>
        </a:spcAft>
        <a:buChar char="»"/>
        <a:defRPr sz="2000">
          <a:solidFill>
            <a:srgbClr val="0000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9" descr="Bitmap in Graphic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5363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Times New Roman" pitchFamily="18" charset="0"/>
                <a:cs typeface="+mn-cs"/>
              </a:defRPr>
            </a:lvl1pPr>
          </a:lstStyle>
          <a:p>
            <a:pPr>
              <a:defRPr/>
            </a:pPr>
            <a:fld id="{F919C80F-765E-4711-A931-ACF8E95F5B56}" type="datetime1">
              <a:rPr lang="en-US"/>
              <a:pPr>
                <a:defRPr/>
              </a:pPr>
              <a:t>6/12/2013</a:t>
            </a:fld>
            <a:endParaRPr lang="en-US"/>
          </a:p>
        </p:txBody>
      </p:sp>
      <p:sp>
        <p:nvSpPr>
          <p:cNvPr id="45363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chemeClr val="tx1"/>
                </a:solidFill>
                <a:latin typeface="Times New Roman" pitchFamily="18" charset="0"/>
                <a:cs typeface="+mn-cs"/>
              </a:defRPr>
            </a:lvl1pPr>
          </a:lstStyle>
          <a:p>
            <a:pPr>
              <a:defRPr/>
            </a:pPr>
            <a:endParaRPr lang="en-US"/>
          </a:p>
        </p:txBody>
      </p:sp>
      <p:sp>
        <p:nvSpPr>
          <p:cNvPr id="453639" name="Rectangle 7"/>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latin typeface="Times New Roman" pitchFamily="18" charset="0"/>
                <a:cs typeface="+mn-cs"/>
              </a:defRPr>
            </a:lvl1pPr>
          </a:lstStyle>
          <a:p>
            <a:pPr>
              <a:defRPr/>
            </a:pPr>
            <a:fld id="{394CA729-4298-45E5-A214-15AAC9BE3E5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884" r:id="rId1"/>
    <p:sldLayoutId id="2147486885" r:id="rId2"/>
    <p:sldLayoutId id="2147486886" r:id="rId3"/>
    <p:sldLayoutId id="2147486887" r:id="rId4"/>
    <p:sldLayoutId id="2147486888" r:id="rId5"/>
    <p:sldLayoutId id="2147486889" r:id="rId6"/>
    <p:sldLayoutId id="2147486890" r:id="rId7"/>
    <p:sldLayoutId id="2147486891" r:id="rId8"/>
    <p:sldLayoutId id="2147486892" r:id="rId9"/>
    <p:sldLayoutId id="2147486893" r:id="rId10"/>
    <p:sldLayoutId id="2147486894" r:id="rId11"/>
  </p:sldLayoutIdLst>
  <p:hf hdr="0" ftr="0" dt="0"/>
  <p:txStyles>
    <p:titleStyle>
      <a:lvl1pPr algn="ctr" rtl="0" eaLnBrk="0" fontAlgn="base" hangingPunct="0">
        <a:spcBef>
          <a:spcPct val="0"/>
        </a:spcBef>
        <a:spcAft>
          <a:spcPct val="0"/>
        </a:spcAft>
        <a:defRPr sz="4400">
          <a:solidFill>
            <a:srgbClr val="FC0404"/>
          </a:solidFill>
          <a:latin typeface="+mj-lt"/>
          <a:ea typeface="+mj-ea"/>
          <a:cs typeface="+mj-cs"/>
        </a:defRPr>
      </a:lvl1pPr>
      <a:lvl2pPr algn="ctr" rtl="0" eaLnBrk="0" fontAlgn="base" hangingPunct="0">
        <a:spcBef>
          <a:spcPct val="0"/>
        </a:spcBef>
        <a:spcAft>
          <a:spcPct val="0"/>
        </a:spcAft>
        <a:defRPr sz="4400">
          <a:solidFill>
            <a:srgbClr val="FC0404"/>
          </a:solidFill>
          <a:latin typeface="Tahoma" pitchFamily="34" charset="0"/>
        </a:defRPr>
      </a:lvl2pPr>
      <a:lvl3pPr algn="ctr" rtl="0" eaLnBrk="0" fontAlgn="base" hangingPunct="0">
        <a:spcBef>
          <a:spcPct val="0"/>
        </a:spcBef>
        <a:spcAft>
          <a:spcPct val="0"/>
        </a:spcAft>
        <a:defRPr sz="4400">
          <a:solidFill>
            <a:srgbClr val="FC0404"/>
          </a:solidFill>
          <a:latin typeface="Tahoma" pitchFamily="34" charset="0"/>
        </a:defRPr>
      </a:lvl3pPr>
      <a:lvl4pPr algn="ctr" rtl="0" eaLnBrk="0" fontAlgn="base" hangingPunct="0">
        <a:spcBef>
          <a:spcPct val="0"/>
        </a:spcBef>
        <a:spcAft>
          <a:spcPct val="0"/>
        </a:spcAft>
        <a:defRPr sz="4400">
          <a:solidFill>
            <a:srgbClr val="FC0404"/>
          </a:solidFill>
          <a:latin typeface="Tahoma" pitchFamily="34" charset="0"/>
        </a:defRPr>
      </a:lvl4pPr>
      <a:lvl5pPr algn="ctr" rtl="0" eaLnBrk="0" fontAlgn="base" hangingPunct="0">
        <a:spcBef>
          <a:spcPct val="0"/>
        </a:spcBef>
        <a:spcAft>
          <a:spcPct val="0"/>
        </a:spcAft>
        <a:defRPr sz="4400">
          <a:solidFill>
            <a:srgbClr val="FC0404"/>
          </a:solidFill>
          <a:latin typeface="Tahoma" pitchFamily="34" charset="0"/>
        </a:defRPr>
      </a:lvl5pPr>
      <a:lvl6pPr marL="457200" algn="ctr" rtl="0" fontAlgn="base">
        <a:spcBef>
          <a:spcPct val="0"/>
        </a:spcBef>
        <a:spcAft>
          <a:spcPct val="0"/>
        </a:spcAft>
        <a:defRPr sz="4400">
          <a:solidFill>
            <a:srgbClr val="FC0404"/>
          </a:solidFill>
          <a:latin typeface="Tahoma" pitchFamily="34" charset="0"/>
        </a:defRPr>
      </a:lvl6pPr>
      <a:lvl7pPr marL="914400" algn="ctr" rtl="0" fontAlgn="base">
        <a:spcBef>
          <a:spcPct val="0"/>
        </a:spcBef>
        <a:spcAft>
          <a:spcPct val="0"/>
        </a:spcAft>
        <a:defRPr sz="4400">
          <a:solidFill>
            <a:srgbClr val="FC0404"/>
          </a:solidFill>
          <a:latin typeface="Tahoma" pitchFamily="34" charset="0"/>
        </a:defRPr>
      </a:lvl7pPr>
      <a:lvl8pPr marL="1371600" algn="ctr" rtl="0" fontAlgn="base">
        <a:spcBef>
          <a:spcPct val="0"/>
        </a:spcBef>
        <a:spcAft>
          <a:spcPct val="0"/>
        </a:spcAft>
        <a:defRPr sz="4400">
          <a:solidFill>
            <a:srgbClr val="FC0404"/>
          </a:solidFill>
          <a:latin typeface="Tahoma" pitchFamily="34" charset="0"/>
        </a:defRPr>
      </a:lvl8pPr>
      <a:lvl9pPr marL="1828800" algn="ctr" rtl="0" fontAlgn="base">
        <a:spcBef>
          <a:spcPct val="0"/>
        </a:spcBef>
        <a:spcAft>
          <a:spcPct val="0"/>
        </a:spcAft>
        <a:defRPr sz="4400">
          <a:solidFill>
            <a:srgbClr val="FC0404"/>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defRPr>
      </a:lvl2pPr>
      <a:lvl3pPr marL="1143000" indent="-228600" algn="l" rtl="0" eaLnBrk="0" fontAlgn="base" hangingPunct="0">
        <a:spcBef>
          <a:spcPct val="20000"/>
        </a:spcBef>
        <a:spcAft>
          <a:spcPct val="0"/>
        </a:spcAft>
        <a:buChar char="•"/>
        <a:defRPr sz="2400">
          <a:solidFill>
            <a:srgbClr val="0000FF"/>
          </a:solidFill>
          <a:latin typeface="+mn-lt"/>
        </a:defRPr>
      </a:lvl3pPr>
      <a:lvl4pPr marL="1600200" indent="-228600" algn="l" rtl="0" eaLnBrk="0" fontAlgn="base" hangingPunct="0">
        <a:spcBef>
          <a:spcPct val="20000"/>
        </a:spcBef>
        <a:spcAft>
          <a:spcPct val="0"/>
        </a:spcAft>
        <a:buChar char="–"/>
        <a:defRPr sz="2000">
          <a:solidFill>
            <a:srgbClr val="0000FF"/>
          </a:solidFill>
          <a:latin typeface="+mn-lt"/>
        </a:defRPr>
      </a:lvl4pPr>
      <a:lvl5pPr marL="2057400" indent="-228600" algn="l" rtl="0" eaLnBrk="0" fontAlgn="base" hangingPunct="0">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Bitmap in Graphic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1"/>
            <a:ext cx="9144000" cy="677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ＭＳ Ｐゴシック" pitchFamily="1" charset="-128"/>
                <a:cs typeface="Arial" charset="0"/>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ＭＳ Ｐゴシック" pitchFamily="1" charset="-128"/>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ＭＳ Ｐゴシック" pitchFamily="1" charset="-128"/>
                <a:cs typeface="Arial" charset="0"/>
              </a:defRPr>
            </a:lvl1pPr>
          </a:lstStyle>
          <a:p>
            <a:pPr>
              <a:defRPr/>
            </a:pPr>
            <a:fld id="{766479F3-9A17-49B0-B2D5-D882E7EBB2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95" r:id="rId1"/>
    <p:sldLayoutId id="2147486896" r:id="rId2"/>
    <p:sldLayoutId id="2147486897" r:id="rId3"/>
    <p:sldLayoutId id="2147486898" r:id="rId4"/>
    <p:sldLayoutId id="2147486899" r:id="rId5"/>
    <p:sldLayoutId id="2147486900" r:id="rId6"/>
    <p:sldLayoutId id="2147486901" r:id="rId7"/>
    <p:sldLayoutId id="2147486902" r:id="rId8"/>
    <p:sldLayoutId id="2147486903" r:id="rId9"/>
    <p:sldLayoutId id="2147486904" r:id="rId10"/>
    <p:sldLayoutId id="2147486905" r:id="rId11"/>
  </p:sldLayoutIdLst>
  <p:hf hdr="0" ftr="0" dt="0"/>
  <p:txStyles>
    <p:titleStyle>
      <a:lvl1pPr algn="ctr" defTabSz="457200" rtl="0" eaLnBrk="0" fontAlgn="base" hangingPunct="0">
        <a:spcBef>
          <a:spcPct val="0"/>
        </a:spcBef>
        <a:spcAft>
          <a:spcPct val="0"/>
        </a:spcAft>
        <a:defRPr sz="44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0" fontAlgn="base" hangingPunct="0">
        <a:spcBef>
          <a:spcPct val="0"/>
        </a:spcBef>
        <a:spcAft>
          <a:spcPct val="0"/>
        </a:spcAft>
        <a:defRPr sz="4400">
          <a:solidFill>
            <a:schemeClr val="tx1"/>
          </a:solidFill>
          <a:latin typeface="Calibri" pitchFamily="34"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S PGothic" pitchFamily="34" charset="-128"/>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8" descr="Bitmap in Graphic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492876"/>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10000"/>
              </a:lnSpc>
              <a:spcBef>
                <a:spcPct val="20000"/>
              </a:spcBef>
              <a:defRPr sz="1200">
                <a:solidFill>
                  <a:srgbClr val="EEECE1"/>
                </a:solidFill>
                <a:latin typeface="Calibri" pitchFamily="34" charset="0"/>
                <a:ea typeface="ＭＳ Ｐゴシック" pitchFamily="1" charset="-128"/>
                <a:cs typeface="+mn-cs"/>
              </a:defRPr>
            </a:lvl1pPr>
          </a:lstStyle>
          <a:p>
            <a:pPr>
              <a:defRPr/>
            </a:pPr>
            <a:fld id="{91C5EF0E-9AB3-4662-BE13-E23FC891ACAB}" type="datetime1">
              <a:rPr lang="en-GB"/>
              <a:pPr>
                <a:defRPr/>
              </a:pPr>
              <a:t>12/06/2013</a:t>
            </a:fld>
            <a:endParaRPr lang="en-US"/>
          </a:p>
        </p:txBody>
      </p:sp>
      <p:sp>
        <p:nvSpPr>
          <p:cNvPr id="5" name="Footer Placeholder 4"/>
          <p:cNvSpPr>
            <a:spLocks noGrp="1"/>
          </p:cNvSpPr>
          <p:nvPr>
            <p:ph type="ftr" sz="quarter" idx="3"/>
          </p:nvPr>
        </p:nvSpPr>
        <p:spPr>
          <a:xfrm>
            <a:off x="3124200" y="6492876"/>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10000"/>
              </a:lnSpc>
              <a:spcBef>
                <a:spcPct val="20000"/>
              </a:spcBef>
              <a:defRPr sz="1200">
                <a:solidFill>
                  <a:srgbClr val="EEECE1"/>
                </a:solidFill>
                <a:latin typeface="Calibri" pitchFamily="34"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724651" y="6492876"/>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lnSpc>
                <a:spcPct val="110000"/>
              </a:lnSpc>
              <a:spcBef>
                <a:spcPct val="20000"/>
              </a:spcBef>
              <a:defRPr sz="1200" b="1">
                <a:solidFill>
                  <a:srgbClr val="EEECE1"/>
                </a:solidFill>
                <a:latin typeface="Calibri" pitchFamily="34" charset="0"/>
                <a:ea typeface="ＭＳ Ｐゴシック" pitchFamily="1" charset="-128"/>
                <a:cs typeface="+mn-cs"/>
              </a:defRPr>
            </a:lvl1pPr>
          </a:lstStyle>
          <a:p>
            <a:pPr>
              <a:defRPr/>
            </a:pPr>
            <a:fld id="{84858CBA-B815-458A-88EE-9227D4388E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919" r:id="rId1"/>
    <p:sldLayoutId id="2147486920" r:id="rId2"/>
    <p:sldLayoutId id="2147486921" r:id="rId3"/>
    <p:sldLayoutId id="2147486922" r:id="rId4"/>
    <p:sldLayoutId id="2147486906" r:id="rId5"/>
    <p:sldLayoutId id="2147486907" r:id="rId6"/>
    <p:sldLayoutId id="2147486908" r:id="rId7"/>
    <p:sldLayoutId id="2147486909" r:id="rId8"/>
    <p:sldLayoutId id="2147486910" r:id="rId9"/>
    <p:sldLayoutId id="2147486911" r:id="rId10"/>
    <p:sldLayoutId id="2147486912" r:id="rId11"/>
  </p:sldLayoutIdLst>
  <p:hf hdr="0" ftr="0" dt="0"/>
  <p:txStyles>
    <p:titleStyle>
      <a:lvl1pPr algn="ctr" defTabSz="457200" rtl="0" eaLnBrk="0" fontAlgn="base" hangingPunct="0">
        <a:spcBef>
          <a:spcPct val="0"/>
        </a:spcBef>
        <a:spcAft>
          <a:spcPct val="0"/>
        </a:spcAft>
        <a:defRPr lang="en-US" sz="4400" b="1" kern="1200" dirty="0">
          <a:solidFill>
            <a:schemeClr val="tx1"/>
          </a:solidFill>
          <a:effectLst>
            <a:outerShdw blurRad="38100" dist="38100" dir="2700000" algn="tl">
              <a:srgbClr val="C0C0C0"/>
            </a:outerShdw>
          </a:effectLst>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lang="en-US" sz="3200" kern="1200" dirty="0">
          <a:solidFill>
            <a:schemeClr val="tx2"/>
          </a:solidFill>
          <a:effectLst>
            <a:outerShdw blurRad="38100" dist="38100" dir="2700000" algn="tl">
              <a:srgbClr val="000000">
                <a:alpha val="43137"/>
              </a:srgbClr>
            </a:outerShdw>
          </a:effectLst>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lang="en-US" sz="2400" kern="1200" dirty="0">
          <a:solidFill>
            <a:srgbClr val="0099CC"/>
          </a:solidFill>
          <a:effectLst>
            <a:outerShdw blurRad="38100" dist="38100" dir="2700000" algn="tl">
              <a:srgbClr val="C0C0C0"/>
            </a:outerShdw>
          </a:effectLst>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CA66F"/>
          </a:solidFill>
          <a:effectLst>
            <a:outerShdw blurRad="38100" dist="38100" dir="2700000" algn="tl">
              <a:srgbClr val="000000">
                <a:alpha val="43137"/>
              </a:srgbClr>
            </a:outerShdw>
          </a:effectLst>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48000"/>
            <a:lum/>
          </a:blip>
          <a:srcRect/>
          <a:stretch>
            <a:fillRect t="-12000" b="-12000"/>
          </a:stretch>
        </a:blipFill>
        <a:effectLst/>
      </p:bgPr>
    </p:bg>
    <p:spTree>
      <p:nvGrpSpPr>
        <p:cNvPr id="1" name=""/>
        <p:cNvGrpSpPr/>
        <p:nvPr/>
      </p:nvGrpSpPr>
      <p:grpSpPr>
        <a:xfrm>
          <a:off x="0" y="0"/>
          <a:ext cx="0" cy="0"/>
          <a:chOff x="0" y="0"/>
          <a:chExt cx="0" cy="0"/>
        </a:xfrm>
      </p:grpSpPr>
      <p:pic>
        <p:nvPicPr>
          <p:cNvPr id="2050" name="Picture 2" descr="Dam"/>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7616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a:solidFill>
                  <a:schemeClr val="tx1"/>
                </a:solidFill>
                <a:latin typeface="Times New Roman" pitchFamily="18" charset="0"/>
              </a:defRPr>
            </a:lvl1pPr>
          </a:lstStyle>
          <a:p>
            <a:pPr eaLnBrk="0" hangingPunct="0">
              <a:defRPr/>
            </a:pPr>
            <a:endParaRPr lang="en-GB" sz="1400">
              <a:solidFill>
                <a:srgbClr val="000000"/>
              </a:solidFill>
              <a:cs typeface="Arial"/>
            </a:endParaRPr>
          </a:p>
        </p:txBody>
      </p:sp>
      <p:sp>
        <p:nvSpPr>
          <p:cNvPr id="47616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a:solidFill>
                  <a:schemeClr val="tx1"/>
                </a:solidFill>
                <a:latin typeface="Times New Roman" pitchFamily="18" charset="0"/>
              </a:defRPr>
            </a:lvl1pPr>
          </a:lstStyle>
          <a:p>
            <a:pPr algn="ctr" eaLnBrk="0" hangingPunct="0">
              <a:defRPr/>
            </a:pPr>
            <a:endParaRPr lang="en-GB" sz="1400">
              <a:solidFill>
                <a:srgbClr val="000000"/>
              </a:solidFill>
              <a:cs typeface="Arial"/>
            </a:endParaRPr>
          </a:p>
        </p:txBody>
      </p:sp>
    </p:spTree>
    <p:extLst>
      <p:ext uri="{BB962C8B-B14F-4D97-AF65-F5344CB8AC3E}">
        <p14:creationId xmlns="" xmlns:p14="http://schemas.microsoft.com/office/powerpoint/2010/main" val="4132073878"/>
      </p:ext>
    </p:extLst>
  </p:cSld>
  <p:clrMap bg1="lt1" tx1="dk1" bg2="lt2" tx2="dk2" accent1="accent1" accent2="accent2" accent3="accent3" accent4="accent4" accent5="accent5" accent6="accent6" hlink="hlink" folHlink="folHlink"/>
  <p:sldLayoutIdLst>
    <p:sldLayoutId id="2147486966" r:id="rId1"/>
    <p:sldLayoutId id="2147486967" r:id="rId2"/>
    <p:sldLayoutId id="2147486968" r:id="rId3"/>
    <p:sldLayoutId id="2147486969" r:id="rId4"/>
    <p:sldLayoutId id="2147486970" r:id="rId5"/>
    <p:sldLayoutId id="2147486971" r:id="rId6"/>
    <p:sldLayoutId id="2147486972" r:id="rId7"/>
    <p:sldLayoutId id="2147486973" r:id="rId8"/>
    <p:sldLayoutId id="2147486974" r:id="rId9"/>
    <p:sldLayoutId id="2147486975" r:id="rId10"/>
    <p:sldLayoutId id="2147486976" r:id="rId11"/>
  </p:sldLayoutIdLst>
  <p:txStyles>
    <p:titleStyle>
      <a:lvl1pPr algn="ctr" rtl="0" eaLnBrk="0" fontAlgn="base" hangingPunct="0">
        <a:spcBef>
          <a:spcPct val="0"/>
        </a:spcBef>
        <a:spcAft>
          <a:spcPct val="0"/>
        </a:spcAft>
        <a:defRPr sz="4400">
          <a:solidFill>
            <a:srgbClr val="FC0404"/>
          </a:solidFill>
          <a:latin typeface="+mj-lt"/>
          <a:ea typeface="+mj-ea"/>
          <a:cs typeface="+mj-cs"/>
        </a:defRPr>
      </a:lvl1pPr>
      <a:lvl2pPr algn="ctr" rtl="0" eaLnBrk="0" fontAlgn="base" hangingPunct="0">
        <a:spcBef>
          <a:spcPct val="0"/>
        </a:spcBef>
        <a:spcAft>
          <a:spcPct val="0"/>
        </a:spcAft>
        <a:defRPr sz="4400">
          <a:solidFill>
            <a:srgbClr val="FC0404"/>
          </a:solidFill>
          <a:latin typeface="Tahoma" pitchFamily="34" charset="0"/>
          <a:cs typeface="Arial" charset="0"/>
        </a:defRPr>
      </a:lvl2pPr>
      <a:lvl3pPr algn="ctr" rtl="0" eaLnBrk="0" fontAlgn="base" hangingPunct="0">
        <a:spcBef>
          <a:spcPct val="0"/>
        </a:spcBef>
        <a:spcAft>
          <a:spcPct val="0"/>
        </a:spcAft>
        <a:defRPr sz="4400">
          <a:solidFill>
            <a:srgbClr val="FC0404"/>
          </a:solidFill>
          <a:latin typeface="Tahoma" pitchFamily="34" charset="0"/>
          <a:cs typeface="Arial" charset="0"/>
        </a:defRPr>
      </a:lvl3pPr>
      <a:lvl4pPr algn="ctr" rtl="0" eaLnBrk="0" fontAlgn="base" hangingPunct="0">
        <a:spcBef>
          <a:spcPct val="0"/>
        </a:spcBef>
        <a:spcAft>
          <a:spcPct val="0"/>
        </a:spcAft>
        <a:defRPr sz="4400">
          <a:solidFill>
            <a:srgbClr val="FC0404"/>
          </a:solidFill>
          <a:latin typeface="Tahoma" pitchFamily="34" charset="0"/>
          <a:cs typeface="Arial" charset="0"/>
        </a:defRPr>
      </a:lvl4pPr>
      <a:lvl5pPr algn="ctr" rtl="0" eaLnBrk="0" fontAlgn="base" hangingPunct="0">
        <a:spcBef>
          <a:spcPct val="0"/>
        </a:spcBef>
        <a:spcAft>
          <a:spcPct val="0"/>
        </a:spcAft>
        <a:defRPr sz="4400">
          <a:solidFill>
            <a:srgbClr val="FC0404"/>
          </a:solidFill>
          <a:latin typeface="Tahoma" pitchFamily="34" charset="0"/>
          <a:cs typeface="Arial" charset="0"/>
        </a:defRPr>
      </a:lvl5pPr>
      <a:lvl6pPr marL="457200" algn="ctr" rtl="0" fontAlgn="base">
        <a:spcBef>
          <a:spcPct val="0"/>
        </a:spcBef>
        <a:spcAft>
          <a:spcPct val="0"/>
        </a:spcAft>
        <a:defRPr sz="4400">
          <a:solidFill>
            <a:srgbClr val="FC0404"/>
          </a:solidFill>
          <a:latin typeface="Tahoma" pitchFamily="34" charset="0"/>
          <a:cs typeface="Arial" charset="0"/>
        </a:defRPr>
      </a:lvl6pPr>
      <a:lvl7pPr marL="914400" algn="ctr" rtl="0" fontAlgn="base">
        <a:spcBef>
          <a:spcPct val="0"/>
        </a:spcBef>
        <a:spcAft>
          <a:spcPct val="0"/>
        </a:spcAft>
        <a:defRPr sz="4400">
          <a:solidFill>
            <a:srgbClr val="FC0404"/>
          </a:solidFill>
          <a:latin typeface="Tahoma" pitchFamily="34" charset="0"/>
          <a:cs typeface="Arial" charset="0"/>
        </a:defRPr>
      </a:lvl7pPr>
      <a:lvl8pPr marL="1371600" algn="ctr" rtl="0" fontAlgn="base">
        <a:spcBef>
          <a:spcPct val="0"/>
        </a:spcBef>
        <a:spcAft>
          <a:spcPct val="0"/>
        </a:spcAft>
        <a:defRPr sz="4400">
          <a:solidFill>
            <a:srgbClr val="FC0404"/>
          </a:solidFill>
          <a:latin typeface="Tahoma" pitchFamily="34" charset="0"/>
          <a:cs typeface="Arial" charset="0"/>
        </a:defRPr>
      </a:lvl8pPr>
      <a:lvl9pPr marL="1828800" algn="ctr" rtl="0" fontAlgn="base">
        <a:spcBef>
          <a:spcPct val="0"/>
        </a:spcBef>
        <a:spcAft>
          <a:spcPct val="0"/>
        </a:spcAft>
        <a:defRPr sz="4400">
          <a:solidFill>
            <a:srgbClr val="FC0404"/>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cs typeface="+mn-cs"/>
        </a:defRPr>
      </a:lvl2pPr>
      <a:lvl3pPr marL="1143000" indent="-228600" algn="l" rtl="0" eaLnBrk="0" fontAlgn="base" hangingPunct="0">
        <a:spcBef>
          <a:spcPct val="20000"/>
        </a:spcBef>
        <a:spcAft>
          <a:spcPct val="0"/>
        </a:spcAft>
        <a:buChar char="•"/>
        <a:defRPr sz="2400">
          <a:solidFill>
            <a:srgbClr val="0000FF"/>
          </a:solidFill>
          <a:latin typeface="+mn-lt"/>
          <a:cs typeface="+mn-cs"/>
        </a:defRPr>
      </a:lvl3pPr>
      <a:lvl4pPr marL="1600200" indent="-228600" algn="l" rtl="0" eaLnBrk="0" fontAlgn="base" hangingPunct="0">
        <a:spcBef>
          <a:spcPct val="20000"/>
        </a:spcBef>
        <a:spcAft>
          <a:spcPct val="0"/>
        </a:spcAft>
        <a:buChar char="–"/>
        <a:defRPr sz="2000">
          <a:solidFill>
            <a:srgbClr val="0000FF"/>
          </a:solidFill>
          <a:latin typeface="+mn-lt"/>
          <a:cs typeface="+mn-cs"/>
        </a:defRPr>
      </a:lvl4pPr>
      <a:lvl5pPr marL="2057400" indent="-228600" algn="l" rtl="0" eaLnBrk="0" fontAlgn="base" hangingPunct="0">
        <a:spcBef>
          <a:spcPct val="20000"/>
        </a:spcBef>
        <a:spcAft>
          <a:spcPct val="0"/>
        </a:spcAft>
        <a:buChar char="»"/>
        <a:defRPr sz="2000">
          <a:solidFill>
            <a:srgbClr val="0000FF"/>
          </a:solidFill>
          <a:latin typeface="+mn-lt"/>
          <a:cs typeface="+mn-cs"/>
        </a:defRPr>
      </a:lvl5pPr>
      <a:lvl6pPr marL="2514600" indent="-228600" algn="l" rtl="0" fontAlgn="base">
        <a:spcBef>
          <a:spcPct val="20000"/>
        </a:spcBef>
        <a:spcAft>
          <a:spcPct val="0"/>
        </a:spcAft>
        <a:buChar char="»"/>
        <a:defRPr sz="2000">
          <a:solidFill>
            <a:srgbClr val="0000FF"/>
          </a:solidFill>
          <a:latin typeface="+mn-lt"/>
          <a:cs typeface="+mn-cs"/>
        </a:defRPr>
      </a:lvl6pPr>
      <a:lvl7pPr marL="2971800" indent="-228600" algn="l" rtl="0" fontAlgn="base">
        <a:spcBef>
          <a:spcPct val="20000"/>
        </a:spcBef>
        <a:spcAft>
          <a:spcPct val="0"/>
        </a:spcAft>
        <a:buChar char="»"/>
        <a:defRPr sz="2000">
          <a:solidFill>
            <a:srgbClr val="0000FF"/>
          </a:solidFill>
          <a:latin typeface="+mn-lt"/>
          <a:cs typeface="+mn-cs"/>
        </a:defRPr>
      </a:lvl7pPr>
      <a:lvl8pPr marL="3429000" indent="-228600" algn="l" rtl="0" fontAlgn="base">
        <a:spcBef>
          <a:spcPct val="20000"/>
        </a:spcBef>
        <a:spcAft>
          <a:spcPct val="0"/>
        </a:spcAft>
        <a:buChar char="»"/>
        <a:defRPr sz="2000">
          <a:solidFill>
            <a:srgbClr val="0000FF"/>
          </a:solidFill>
          <a:latin typeface="+mn-lt"/>
          <a:cs typeface="+mn-cs"/>
        </a:defRPr>
      </a:lvl8pPr>
      <a:lvl9pPr marL="3886200" indent="-228600" algn="l" rtl="0" fontAlgn="base">
        <a:spcBef>
          <a:spcPct val="20000"/>
        </a:spcBef>
        <a:spcAft>
          <a:spcPct val="0"/>
        </a:spcAft>
        <a:buChar char="»"/>
        <a:defRPr sz="2000">
          <a:solidFill>
            <a:srgbClr val="0000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9"/>
          <p:cNvSpPr txBox="1">
            <a:spLocks noGrp="1"/>
          </p:cNvSpPr>
          <p:nvPr/>
        </p:nvSpPr>
        <p:spPr bwMode="auto">
          <a:xfrm>
            <a:off x="6724651" y="6492876"/>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3000">
                <a:solidFill>
                  <a:schemeClr val="tx2"/>
                </a:solidFill>
                <a:latin typeface="Tahoma" pitchFamily="34" charset="0"/>
                <a:cs typeface="Arial" charset="0"/>
              </a:defRPr>
            </a:lvl1pPr>
            <a:lvl2pPr marL="742950" indent="-285750" eaLnBrk="0" hangingPunct="0">
              <a:defRPr sz="3000">
                <a:solidFill>
                  <a:schemeClr val="tx2"/>
                </a:solidFill>
                <a:latin typeface="Tahoma" pitchFamily="34" charset="0"/>
                <a:cs typeface="Arial" charset="0"/>
              </a:defRPr>
            </a:lvl2pPr>
            <a:lvl3pPr marL="1143000" indent="-228600" eaLnBrk="0" hangingPunct="0">
              <a:defRPr sz="3000">
                <a:solidFill>
                  <a:schemeClr val="tx2"/>
                </a:solidFill>
                <a:latin typeface="Tahoma" pitchFamily="34" charset="0"/>
                <a:cs typeface="Arial" charset="0"/>
              </a:defRPr>
            </a:lvl3pPr>
            <a:lvl4pPr marL="1600200" indent="-228600" eaLnBrk="0" hangingPunct="0">
              <a:defRPr sz="3000">
                <a:solidFill>
                  <a:schemeClr val="tx2"/>
                </a:solidFill>
                <a:latin typeface="Tahoma" pitchFamily="34" charset="0"/>
                <a:cs typeface="Arial" charset="0"/>
              </a:defRPr>
            </a:lvl4pPr>
            <a:lvl5pPr marL="2057400" indent="-228600" eaLnBrk="0" hangingPunct="0">
              <a:defRPr sz="3000">
                <a:solidFill>
                  <a:schemeClr val="tx2"/>
                </a:solidFill>
                <a:latin typeface="Tahoma" pitchFamily="34" charset="0"/>
                <a:cs typeface="Arial" charset="0"/>
              </a:defRPr>
            </a:lvl5pPr>
            <a:lvl6pPr marL="2514600" indent="-228600" eaLnBrk="0" fontAlgn="base" hangingPunct="0">
              <a:spcBef>
                <a:spcPct val="0"/>
              </a:spcBef>
              <a:spcAft>
                <a:spcPct val="0"/>
              </a:spcAft>
              <a:defRPr sz="3000">
                <a:solidFill>
                  <a:schemeClr val="tx2"/>
                </a:solidFill>
                <a:latin typeface="Tahoma" pitchFamily="34" charset="0"/>
                <a:cs typeface="Arial" charset="0"/>
              </a:defRPr>
            </a:lvl6pPr>
            <a:lvl7pPr marL="2971800" indent="-228600" eaLnBrk="0" fontAlgn="base" hangingPunct="0">
              <a:spcBef>
                <a:spcPct val="0"/>
              </a:spcBef>
              <a:spcAft>
                <a:spcPct val="0"/>
              </a:spcAft>
              <a:defRPr sz="3000">
                <a:solidFill>
                  <a:schemeClr val="tx2"/>
                </a:solidFill>
                <a:latin typeface="Tahoma" pitchFamily="34" charset="0"/>
                <a:cs typeface="Arial" charset="0"/>
              </a:defRPr>
            </a:lvl7pPr>
            <a:lvl8pPr marL="3429000" indent="-228600" eaLnBrk="0" fontAlgn="base" hangingPunct="0">
              <a:spcBef>
                <a:spcPct val="0"/>
              </a:spcBef>
              <a:spcAft>
                <a:spcPct val="0"/>
              </a:spcAft>
              <a:defRPr sz="3000">
                <a:solidFill>
                  <a:schemeClr val="tx2"/>
                </a:solidFill>
                <a:latin typeface="Tahoma" pitchFamily="34" charset="0"/>
                <a:cs typeface="Arial" charset="0"/>
              </a:defRPr>
            </a:lvl8pPr>
            <a:lvl9pPr marL="3886200" indent="-228600" eaLnBrk="0" fontAlgn="base" hangingPunct="0">
              <a:spcBef>
                <a:spcPct val="0"/>
              </a:spcBef>
              <a:spcAft>
                <a:spcPct val="0"/>
              </a:spcAft>
              <a:defRPr sz="3000">
                <a:solidFill>
                  <a:schemeClr val="tx2"/>
                </a:solidFill>
                <a:latin typeface="Tahoma" pitchFamily="34" charset="0"/>
                <a:cs typeface="Arial" charset="0"/>
              </a:defRPr>
            </a:lvl9pPr>
          </a:lstStyle>
          <a:p>
            <a:pPr algn="r" eaLnBrk="1" hangingPunct="1"/>
            <a:fld id="{B09B6FEE-54BC-410E-A8DD-6E8A8472AE97}" type="slidenum">
              <a:rPr lang="en-US" sz="1200" b="1">
                <a:latin typeface="Calibri" pitchFamily="34" charset="0"/>
              </a:rPr>
              <a:pPr algn="r" eaLnBrk="1" hangingPunct="1"/>
              <a:t>1</a:t>
            </a:fld>
            <a:endParaRPr lang="en-US" sz="1200" b="1">
              <a:latin typeface="Calibri" pitchFamily="34" charset="0"/>
            </a:endParaRPr>
          </a:p>
        </p:txBody>
      </p:sp>
      <p:sp>
        <p:nvSpPr>
          <p:cNvPr id="11" name="Rectangle 12"/>
          <p:cNvSpPr txBox="1">
            <a:spLocks noChangeArrowheads="1"/>
          </p:cNvSpPr>
          <p:nvPr/>
        </p:nvSpPr>
        <p:spPr bwMode="auto">
          <a:xfrm>
            <a:off x="1295400" y="6091238"/>
            <a:ext cx="7848600" cy="838200"/>
          </a:xfrm>
          <a:prstGeom prst="rect">
            <a:avLst/>
          </a:prstGeom>
          <a:noFill/>
          <a:ln w="9525">
            <a:noFill/>
            <a:miter lim="800000"/>
            <a:headEnd/>
            <a:tailEnd/>
          </a:ln>
        </p:spPr>
        <p:txBody>
          <a:bodyPr/>
          <a:lstStyle/>
          <a:p>
            <a:pPr algn="r">
              <a:spcBef>
                <a:spcPct val="20000"/>
              </a:spcBef>
              <a:defRPr/>
            </a:pPr>
            <a:endParaRPr lang="en-GB" sz="2400" b="1">
              <a:solidFill>
                <a:srgbClr val="FF6600"/>
              </a:solidFill>
              <a:effectLst>
                <a:outerShdw blurRad="38100" dist="38100" dir="2700000" algn="tl">
                  <a:srgbClr val="C0C0C0"/>
                </a:outerShdw>
              </a:effectLst>
              <a:latin typeface="Calibri" pitchFamily="34" charset="0"/>
            </a:endParaRPr>
          </a:p>
        </p:txBody>
      </p:sp>
      <p:sp>
        <p:nvSpPr>
          <p:cNvPr id="6" name="Title 1"/>
          <p:cNvSpPr txBox="1">
            <a:spLocks/>
          </p:cNvSpPr>
          <p:nvPr/>
        </p:nvSpPr>
        <p:spPr>
          <a:xfrm>
            <a:off x="273051" y="3571876"/>
            <a:ext cx="8229600"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3600" b="1" i="0" u="none" strike="noStrike" kern="1200" cap="none" spc="0" normalizeH="0" baseline="0" noProof="0" dirty="0" smtClean="0">
              <a:ln>
                <a:noFill/>
              </a:ln>
              <a:solidFill>
                <a:schemeClr val="tx2">
                  <a:lumMod val="75000"/>
                </a:schemeClr>
              </a:solidFill>
              <a:effectLst/>
              <a:uLnTx/>
              <a:uFillTx/>
              <a:latin typeface="Futura Md BT" pitchFamily="34" charset="0"/>
            </a:endParaRPr>
          </a:p>
          <a:p>
            <a:pPr defTabSz="457200" eaLnBrk="0" hangingPunct="0">
              <a:defRPr/>
            </a:pPr>
            <a:r>
              <a:rPr lang="en-ZA" sz="3600" b="1" i="1" dirty="0" smtClean="0">
                <a:solidFill>
                  <a:schemeClr val="tx2">
                    <a:lumMod val="75000"/>
                  </a:schemeClr>
                </a:solidFill>
                <a:effectLst>
                  <a:outerShdw blurRad="38100" dist="38100" dir="2700000" algn="tl">
                    <a:srgbClr val="C0C0C0"/>
                  </a:outerShdw>
                </a:effectLst>
                <a:cs typeface="Arial" charset="0"/>
              </a:rPr>
              <a:t>Public meeting</a:t>
            </a:r>
          </a:p>
          <a:p>
            <a:pPr defTabSz="457200" eaLnBrk="0" hangingPunct="0">
              <a:defRPr/>
            </a:pPr>
            <a:r>
              <a:rPr lang="en-ZA" sz="3600" b="1" i="1" dirty="0" smtClean="0">
                <a:solidFill>
                  <a:schemeClr val="tx2">
                    <a:lumMod val="75000"/>
                  </a:schemeClr>
                </a:solidFill>
                <a:effectLst>
                  <a:outerShdw blurRad="38100" dist="38100" dir="2700000" algn="tl">
                    <a:srgbClr val="C0C0C0"/>
                  </a:outerShdw>
                </a:effectLst>
                <a:cs typeface="Arial" charset="0"/>
              </a:rPr>
              <a:t>12 June 2013</a:t>
            </a:r>
            <a:endParaRPr lang="en-ZA" sz="3600" dirty="0" smtClean="0">
              <a:solidFill>
                <a:schemeClr val="tx2">
                  <a:lumMod val="75000"/>
                </a:schemeClr>
              </a:solidFill>
              <a:effectLst>
                <a:outerShdw blurRad="38100" dist="38100" dir="2700000" algn="tl">
                  <a:srgbClr val="C0C0C0"/>
                </a:outerShdw>
              </a:effectLst>
            </a:endParaRPr>
          </a:p>
          <a:p>
            <a:pPr defTabSz="457200" eaLnBrk="0" hangingPunct="0">
              <a:defRPr/>
            </a:pPr>
            <a:endParaRPr lang="en-ZA" sz="3600" b="1" i="1" dirty="0" smtClean="0">
              <a:solidFill>
                <a:schemeClr val="tx2">
                  <a:lumMod val="75000"/>
                </a:schemeClr>
              </a:solidFill>
              <a:effectLst>
                <a:outerShdw blurRad="38100" dist="38100" dir="2700000" algn="tl">
                  <a:srgbClr val="C0C0C0"/>
                </a:outerShdw>
              </a:effectLst>
              <a:cs typeface="Arial" charset="0"/>
            </a:endParaRPr>
          </a:p>
          <a:p>
            <a:pPr marL="0" marR="0" lvl="0" indent="0" defTabSz="457200" eaLnBrk="0" latinLnBrk="0" hangingPunct="0">
              <a:lnSpc>
                <a:spcPct val="100000"/>
              </a:lnSpc>
              <a:buClrTx/>
              <a:buSzTx/>
              <a:buFontTx/>
              <a:buNone/>
              <a:tabLst/>
              <a:defRPr/>
            </a:pPr>
            <a:r>
              <a:rPr lang="en-ZA" sz="3600" b="1" dirty="0" smtClean="0">
                <a:solidFill>
                  <a:schemeClr val="tx2">
                    <a:lumMod val="75000"/>
                  </a:schemeClr>
                </a:solidFill>
                <a:effectLst>
                  <a:outerShdw blurRad="38100" dist="38100" dir="2700000" algn="tl">
                    <a:srgbClr val="000000">
                      <a:alpha val="43137"/>
                    </a:srgbClr>
                  </a:outerShdw>
                </a:effectLst>
                <a:latin typeface="Futura Md BT" pitchFamily="34" charset="0"/>
                <a:ea typeface="MS PGothic" pitchFamily="34" charset="-128"/>
                <a:cs typeface="ＭＳ Ｐゴシック" pitchFamily="-111" charset="-128"/>
              </a:rPr>
              <a:t>BACKGROUND TO THE STUDY</a:t>
            </a:r>
          </a:p>
          <a:p>
            <a:pPr marL="0" marR="0" lvl="0" indent="0" defTabSz="457200" eaLnBrk="0" latinLnBrk="0" hangingPunct="0">
              <a:lnSpc>
                <a:spcPct val="100000"/>
              </a:lnSpc>
              <a:buClrTx/>
              <a:buSzTx/>
              <a:buFontTx/>
              <a:buNone/>
              <a:tabLst/>
              <a:defRPr/>
            </a:pPr>
            <a:endParaRPr lang="en-ZA" sz="3600" b="1" dirty="0">
              <a:solidFill>
                <a:schemeClr val="tx2">
                  <a:lumMod val="75000"/>
                </a:schemeClr>
              </a:solidFill>
              <a:effectLst>
                <a:outerShdw blurRad="38100" dist="38100" dir="2700000" algn="tl">
                  <a:srgbClr val="000000">
                    <a:alpha val="43137"/>
                  </a:srgbClr>
                </a:outerShdw>
              </a:effectLst>
              <a:latin typeface="Futura Md BT" pitchFamily="34" charset="0"/>
              <a:ea typeface="MS PGothic" pitchFamily="34" charset="-128"/>
              <a:cs typeface="ＭＳ Ｐゴシック" pitchFamily="-111" charset="-128"/>
            </a:endParaRPr>
          </a:p>
        </p:txBody>
      </p:sp>
      <p:sp>
        <p:nvSpPr>
          <p:cNvPr id="7" name="Title 18"/>
          <p:cNvSpPr txBox="1">
            <a:spLocks/>
          </p:cNvSpPr>
          <p:nvPr/>
        </p:nvSpPr>
        <p:spPr bwMode="auto">
          <a:xfrm>
            <a:off x="400051" y="762000"/>
            <a:ext cx="8229600" cy="2362200"/>
          </a:xfrm>
          <a:prstGeom prst="rect">
            <a:avLst/>
          </a:prstGeom>
          <a:noFill/>
          <a:ln w="9525">
            <a:noFill/>
            <a:miter lim="800000"/>
            <a:headEnd/>
            <a:tailEnd/>
          </a:ln>
          <a:effectLst>
            <a:outerShdw dist="56796" dir="3806097" algn="ctr" rotWithShape="0">
              <a:srgbClr val="808080"/>
            </a:outerShdw>
          </a:effec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lang="en-US" sz="4400" b="1" kern="1200" dirty="0">
                <a:solidFill>
                  <a:schemeClr val="tx1"/>
                </a:solidFill>
                <a:effectLst>
                  <a:outerShdw blurRad="38100" dist="38100" dir="2700000" algn="tl">
                    <a:srgbClr val="C0C0C0"/>
                  </a:outerShdw>
                </a:effectLst>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b="1">
                <a:solidFill>
                  <a:schemeClr val="tx1"/>
                </a:solidFill>
                <a:latin typeface="Calibri" pitchFamily="34"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a:defRPr/>
            </a:pPr>
            <a:r>
              <a:rPr lang="en-ZA" sz="4000" dirty="0" smtClean="0">
                <a:solidFill>
                  <a:schemeClr val="tx2">
                    <a:lumMod val="75000"/>
                  </a:schemeClr>
                </a:solidFill>
                <a:effectLst>
                  <a:outerShdw blurRad="38100" dist="38100" dir="2700000" algn="tl">
                    <a:srgbClr val="000000">
                      <a:alpha val="43137"/>
                    </a:srgbClr>
                  </a:outerShdw>
                </a:effectLst>
                <a:latin typeface="Calibri" pitchFamily="34" charset="0"/>
              </a:rPr>
              <a:t>Classification </a:t>
            </a:r>
            <a:r>
              <a:rPr lang="en-ZA" sz="4000" dirty="0">
                <a:solidFill>
                  <a:schemeClr val="tx2">
                    <a:lumMod val="75000"/>
                  </a:schemeClr>
                </a:solidFill>
                <a:effectLst>
                  <a:outerShdw blurRad="38100" dist="38100" dir="2700000" algn="tl">
                    <a:srgbClr val="000000">
                      <a:alpha val="43137"/>
                    </a:srgbClr>
                  </a:outerShdw>
                </a:effectLst>
                <a:latin typeface="Calibri" pitchFamily="34" charset="0"/>
              </a:rPr>
              <a:t>&amp; RQO determination of water resources in the </a:t>
            </a:r>
            <a:r>
              <a:rPr lang="en-ZA" sz="4000" dirty="0" err="1" smtClean="0">
                <a:solidFill>
                  <a:schemeClr val="tx2">
                    <a:lumMod val="75000"/>
                  </a:schemeClr>
                </a:solidFill>
                <a:effectLst>
                  <a:outerShdw blurRad="38100" dist="38100" dir="2700000" algn="tl">
                    <a:srgbClr val="000000">
                      <a:alpha val="43137"/>
                    </a:srgbClr>
                  </a:outerShdw>
                </a:effectLst>
                <a:latin typeface="Calibri" pitchFamily="34" charset="0"/>
              </a:rPr>
              <a:t>Inkomati</a:t>
            </a:r>
            <a:r>
              <a:rPr lang="en-ZA" sz="4000" dirty="0" smtClean="0">
                <a:solidFill>
                  <a:schemeClr val="tx2">
                    <a:lumMod val="75000"/>
                  </a:schemeClr>
                </a:solidFill>
                <a:effectLst>
                  <a:outerShdw blurRad="38100" dist="38100" dir="2700000" algn="tl">
                    <a:srgbClr val="000000">
                      <a:alpha val="43137"/>
                    </a:srgbClr>
                  </a:outerShdw>
                </a:effectLst>
                <a:latin typeface="Calibri" pitchFamily="34" charset="0"/>
              </a:rPr>
              <a:t> Water </a:t>
            </a:r>
            <a:r>
              <a:rPr lang="en-ZA" sz="4000" dirty="0">
                <a:solidFill>
                  <a:schemeClr val="tx2">
                    <a:lumMod val="75000"/>
                  </a:schemeClr>
                </a:solidFill>
                <a:effectLst>
                  <a:outerShdw blurRad="38100" dist="38100" dir="2700000" algn="tl">
                    <a:srgbClr val="000000">
                      <a:alpha val="43137"/>
                    </a:srgbClr>
                  </a:outerShdw>
                </a:effectLst>
                <a:latin typeface="Calibri" pitchFamily="34" charset="0"/>
              </a:rPr>
              <a:t>Management </a:t>
            </a:r>
            <a:r>
              <a:rPr lang="en-ZA" sz="4000" dirty="0" smtClean="0">
                <a:solidFill>
                  <a:schemeClr val="tx2">
                    <a:lumMod val="75000"/>
                  </a:schemeClr>
                </a:solidFill>
                <a:effectLst>
                  <a:outerShdw blurRad="38100" dist="38100" dir="2700000" algn="tl">
                    <a:srgbClr val="000000">
                      <a:alpha val="43137"/>
                    </a:srgbClr>
                  </a:outerShdw>
                </a:effectLst>
                <a:latin typeface="Calibri" pitchFamily="34" charset="0"/>
              </a:rPr>
              <a:t>Area</a:t>
            </a:r>
          </a:p>
          <a:p>
            <a:pPr>
              <a:defRPr/>
            </a:pPr>
            <a:endParaRPr lang="en-GB" sz="3600" dirty="0" smtClean="0">
              <a:solidFill>
                <a:schemeClr val="tx2">
                  <a:lumMod val="75000"/>
                </a:schemeClr>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water use</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10</a:t>
            </a:fld>
            <a:endParaRPr lang="en-US"/>
          </a:p>
        </p:txBody>
      </p:sp>
      <p:sp>
        <p:nvSpPr>
          <p:cNvPr id="7" name="Content Placeholder 6"/>
          <p:cNvSpPr>
            <a:spLocks noGrp="1"/>
          </p:cNvSpPr>
          <p:nvPr>
            <p:ph idx="1"/>
          </p:nvPr>
        </p:nvSpPr>
        <p:spPr/>
        <p:txBody>
          <a:bodyPr/>
          <a:lstStyle/>
          <a:p>
            <a:r>
              <a:rPr lang="en-ZA" dirty="0" smtClean="0"/>
              <a:t>Water use in the </a:t>
            </a:r>
            <a:r>
              <a:rPr lang="en-ZA" dirty="0" err="1" smtClean="0"/>
              <a:t>Komati</a:t>
            </a:r>
            <a:r>
              <a:rPr lang="en-ZA" dirty="0" smtClean="0"/>
              <a:t> catchment is estimated to be as follows:</a:t>
            </a:r>
          </a:p>
          <a:p>
            <a:endParaRPr lang="en-ZA" dirty="0"/>
          </a:p>
        </p:txBody>
      </p:sp>
      <p:graphicFrame>
        <p:nvGraphicFramePr>
          <p:cNvPr id="8" name="Content Placeholder 4"/>
          <p:cNvGraphicFramePr>
            <a:graphicFrameLocks/>
          </p:cNvGraphicFramePr>
          <p:nvPr/>
        </p:nvGraphicFramePr>
        <p:xfrm>
          <a:off x="285348" y="2749550"/>
          <a:ext cx="8573303" cy="3316563"/>
        </p:xfrm>
        <a:graphic>
          <a:graphicData uri="http://schemas.openxmlformats.org/drawingml/2006/table">
            <a:tbl>
              <a:tblPr/>
              <a:tblGrid>
                <a:gridCol w="2558625"/>
                <a:gridCol w="3007339"/>
                <a:gridCol w="3007339"/>
              </a:tblGrid>
              <a:tr h="826098">
                <a:tc>
                  <a:txBody>
                    <a:bodyPr/>
                    <a:lstStyle/>
                    <a:p>
                      <a:pPr algn="just">
                        <a:lnSpc>
                          <a:spcPct val="115000"/>
                        </a:lnSpc>
                        <a:spcAft>
                          <a:spcPts val="0"/>
                        </a:spcAft>
                      </a:pPr>
                      <a:r>
                        <a:rPr lang="en-ZA" sz="2000" b="1" kern="1200" dirty="0">
                          <a:solidFill>
                            <a:srgbClr val="FFFFFF"/>
                          </a:solidFill>
                          <a:latin typeface="Arial"/>
                          <a:ea typeface="MS PGothic"/>
                          <a:cs typeface="Times New Roman"/>
                        </a:rPr>
                        <a:t>Sector </a:t>
                      </a:r>
                      <a:endParaRPr lang="en-ZA" sz="2000" dirty="0">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399"/>
                    </a:solidFill>
                  </a:tcPr>
                </a:tc>
                <a:tc>
                  <a:txBody>
                    <a:bodyPr/>
                    <a:lstStyle/>
                    <a:p>
                      <a:pPr algn="just">
                        <a:lnSpc>
                          <a:spcPct val="115000"/>
                        </a:lnSpc>
                        <a:spcAft>
                          <a:spcPts val="0"/>
                        </a:spcAft>
                      </a:pPr>
                      <a:r>
                        <a:rPr lang="en-ZA" sz="2000" b="1" kern="1200">
                          <a:solidFill>
                            <a:srgbClr val="FFFFFF"/>
                          </a:solidFill>
                          <a:latin typeface="Arial"/>
                          <a:ea typeface="MS PGothic"/>
                          <a:cs typeface="Times New Roman"/>
                        </a:rPr>
                        <a:t>Allocation</a:t>
                      </a:r>
                      <a:endParaRPr lang="en-ZA" sz="2000">
                        <a:latin typeface="Calibri"/>
                        <a:ea typeface="Calibri"/>
                        <a:cs typeface="Times New Roman"/>
                      </a:endParaRPr>
                    </a:p>
                    <a:p>
                      <a:pPr algn="just">
                        <a:lnSpc>
                          <a:spcPct val="115000"/>
                        </a:lnSpc>
                        <a:spcAft>
                          <a:spcPts val="0"/>
                        </a:spcAft>
                      </a:pPr>
                      <a:r>
                        <a:rPr lang="en-ZA" sz="2000" b="1" kern="1200">
                          <a:solidFill>
                            <a:srgbClr val="FFFFFF"/>
                          </a:solidFill>
                          <a:latin typeface="Arial"/>
                          <a:ea typeface="MS PGothic"/>
                          <a:cs typeface="Times New Roman"/>
                        </a:rPr>
                        <a:t> (million m</a:t>
                      </a:r>
                      <a:r>
                        <a:rPr lang="en-ZA" sz="2000" b="1" kern="1200" baseline="30000">
                          <a:solidFill>
                            <a:srgbClr val="FFFFFF"/>
                          </a:solidFill>
                          <a:latin typeface="Arial"/>
                          <a:ea typeface="MS PGothic"/>
                          <a:cs typeface="Times New Roman"/>
                        </a:rPr>
                        <a:t>3</a:t>
                      </a:r>
                      <a:r>
                        <a:rPr lang="en-ZA" sz="2000" b="1" kern="1200">
                          <a:solidFill>
                            <a:srgbClr val="FFFFFF"/>
                          </a:solidFill>
                          <a:latin typeface="Arial"/>
                          <a:ea typeface="MS PGothic"/>
                          <a:cs typeface="Times New Roman"/>
                        </a:rPr>
                        <a:t>/annum) </a:t>
                      </a:r>
                      <a:endParaRPr lang="en-ZA" sz="2000">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399"/>
                    </a:solidFill>
                  </a:tcPr>
                </a:tc>
                <a:tc>
                  <a:txBody>
                    <a:bodyPr/>
                    <a:lstStyle/>
                    <a:p>
                      <a:pPr algn="just">
                        <a:lnSpc>
                          <a:spcPct val="115000"/>
                        </a:lnSpc>
                        <a:spcAft>
                          <a:spcPts val="0"/>
                        </a:spcAft>
                      </a:pPr>
                      <a:r>
                        <a:rPr lang="en-ZA" sz="2000" b="1" kern="1200">
                          <a:solidFill>
                            <a:srgbClr val="FFFFFF"/>
                          </a:solidFill>
                          <a:latin typeface="Arial"/>
                          <a:ea typeface="MS PGothic"/>
                          <a:cs typeface="Times New Roman"/>
                        </a:rPr>
                        <a:t>Actual use</a:t>
                      </a:r>
                      <a:endParaRPr lang="en-ZA" sz="2000">
                        <a:latin typeface="Calibri"/>
                        <a:ea typeface="Calibri"/>
                        <a:cs typeface="Times New Roman"/>
                      </a:endParaRPr>
                    </a:p>
                    <a:p>
                      <a:pPr algn="just">
                        <a:lnSpc>
                          <a:spcPct val="115000"/>
                        </a:lnSpc>
                        <a:spcAft>
                          <a:spcPts val="0"/>
                        </a:spcAft>
                      </a:pPr>
                      <a:r>
                        <a:rPr lang="en-ZA" sz="2000" b="1" kern="1200">
                          <a:solidFill>
                            <a:srgbClr val="FFFFFF"/>
                          </a:solidFill>
                          <a:latin typeface="Arial"/>
                          <a:ea typeface="MS PGothic"/>
                          <a:cs typeface="Times New Roman"/>
                        </a:rPr>
                        <a:t> (million m</a:t>
                      </a:r>
                      <a:r>
                        <a:rPr lang="en-ZA" sz="2000" b="1" kern="1200" baseline="30000">
                          <a:solidFill>
                            <a:srgbClr val="FFFFFF"/>
                          </a:solidFill>
                          <a:latin typeface="Arial"/>
                          <a:ea typeface="MS PGothic"/>
                          <a:cs typeface="Times New Roman"/>
                        </a:rPr>
                        <a:t>3</a:t>
                      </a:r>
                      <a:r>
                        <a:rPr lang="en-ZA" sz="2000" b="1" kern="1200">
                          <a:solidFill>
                            <a:srgbClr val="FFFFFF"/>
                          </a:solidFill>
                          <a:latin typeface="Arial"/>
                          <a:ea typeface="MS PGothic"/>
                          <a:cs typeface="Times New Roman"/>
                        </a:rPr>
                        <a:t>/annum) </a:t>
                      </a:r>
                      <a:endParaRPr lang="en-ZA" sz="2000">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3399"/>
                    </a:solidFill>
                  </a:tcPr>
                </a:tc>
              </a:tr>
              <a:tr h="498093">
                <a:tc>
                  <a:txBody>
                    <a:bodyPr/>
                    <a:lstStyle/>
                    <a:p>
                      <a:pPr algn="just">
                        <a:lnSpc>
                          <a:spcPct val="115000"/>
                        </a:lnSpc>
                        <a:spcAft>
                          <a:spcPts val="0"/>
                        </a:spcAft>
                      </a:pPr>
                      <a:r>
                        <a:rPr lang="en-ZA" sz="2000" kern="1200" dirty="0">
                          <a:solidFill>
                            <a:schemeClr val="tx1"/>
                          </a:solidFill>
                          <a:latin typeface="Arial"/>
                          <a:ea typeface="MS PGothic"/>
                          <a:cs typeface="Times New Roman"/>
                        </a:rPr>
                        <a:t>Domestic </a:t>
                      </a:r>
                      <a:endParaRPr lang="en-ZA" sz="2000" dirty="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E"/>
                    </a:solidFill>
                  </a:tcPr>
                </a:tc>
                <a:tc>
                  <a:txBody>
                    <a:bodyPr/>
                    <a:lstStyle/>
                    <a:p>
                      <a:pPr algn="ctr">
                        <a:lnSpc>
                          <a:spcPct val="115000"/>
                        </a:lnSpc>
                        <a:spcAft>
                          <a:spcPts val="0"/>
                        </a:spcAft>
                      </a:pPr>
                      <a:r>
                        <a:rPr lang="en-ZA" sz="2000" kern="1200">
                          <a:solidFill>
                            <a:schemeClr val="tx1"/>
                          </a:solidFill>
                          <a:latin typeface="Arial"/>
                          <a:ea typeface="MS PGothic"/>
                          <a:cs typeface="Times New Roman"/>
                        </a:rPr>
                        <a:t>88</a:t>
                      </a:r>
                      <a:endParaRPr lang="en-ZA" sz="200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E"/>
                    </a:solidFill>
                  </a:tcPr>
                </a:tc>
                <a:tc>
                  <a:txBody>
                    <a:bodyPr/>
                    <a:lstStyle/>
                    <a:p>
                      <a:pPr algn="ctr">
                        <a:lnSpc>
                          <a:spcPct val="115000"/>
                        </a:lnSpc>
                        <a:spcAft>
                          <a:spcPts val="0"/>
                        </a:spcAft>
                      </a:pPr>
                      <a:r>
                        <a:rPr lang="en-ZA" sz="2000" kern="1200">
                          <a:solidFill>
                            <a:schemeClr val="tx1"/>
                          </a:solidFill>
                          <a:latin typeface="Arial"/>
                          <a:ea typeface="MS PGothic"/>
                          <a:cs typeface="Times New Roman"/>
                        </a:rPr>
                        <a:t> 21</a:t>
                      </a:r>
                      <a:endParaRPr lang="en-ZA" sz="200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E"/>
                    </a:solidFill>
                  </a:tcPr>
                </a:tc>
              </a:tr>
              <a:tr h="498093">
                <a:tc>
                  <a:txBody>
                    <a:bodyPr/>
                    <a:lstStyle/>
                    <a:p>
                      <a:pPr algn="just">
                        <a:lnSpc>
                          <a:spcPct val="115000"/>
                        </a:lnSpc>
                        <a:spcAft>
                          <a:spcPts val="0"/>
                        </a:spcAft>
                      </a:pPr>
                      <a:r>
                        <a:rPr lang="en-ZA" sz="2000" kern="1200" dirty="0">
                          <a:solidFill>
                            <a:schemeClr val="tx1"/>
                          </a:solidFill>
                          <a:latin typeface="Arial"/>
                          <a:ea typeface="MS PGothic"/>
                          <a:cs typeface="Times New Roman"/>
                        </a:rPr>
                        <a:t>Strategic</a:t>
                      </a:r>
                      <a:endParaRPr lang="en-ZA" sz="2000" dirty="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c>
                  <a:txBody>
                    <a:bodyPr/>
                    <a:lstStyle/>
                    <a:p>
                      <a:pPr algn="ctr">
                        <a:lnSpc>
                          <a:spcPct val="115000"/>
                        </a:lnSpc>
                        <a:spcAft>
                          <a:spcPts val="0"/>
                        </a:spcAft>
                      </a:pPr>
                      <a:r>
                        <a:rPr lang="en-ZA" sz="2000" kern="1200">
                          <a:solidFill>
                            <a:schemeClr val="tx1"/>
                          </a:solidFill>
                          <a:latin typeface="Arial"/>
                          <a:ea typeface="MS PGothic"/>
                          <a:cs typeface="Times New Roman"/>
                        </a:rPr>
                        <a:t>106</a:t>
                      </a:r>
                      <a:endParaRPr lang="en-ZA" sz="200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c>
                  <a:txBody>
                    <a:bodyPr/>
                    <a:lstStyle/>
                    <a:p>
                      <a:pPr algn="ctr">
                        <a:lnSpc>
                          <a:spcPct val="115000"/>
                        </a:lnSpc>
                        <a:spcAft>
                          <a:spcPts val="0"/>
                        </a:spcAft>
                      </a:pPr>
                      <a:r>
                        <a:rPr lang="en-ZA" sz="2000" kern="1200">
                          <a:solidFill>
                            <a:schemeClr val="tx1"/>
                          </a:solidFill>
                          <a:latin typeface="Arial"/>
                          <a:ea typeface="MS PGothic"/>
                          <a:cs typeface="Times New Roman"/>
                        </a:rPr>
                        <a:t>106</a:t>
                      </a:r>
                      <a:endParaRPr lang="en-ZA" sz="200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r>
              <a:tr h="498093">
                <a:tc>
                  <a:txBody>
                    <a:bodyPr/>
                    <a:lstStyle/>
                    <a:p>
                      <a:pPr algn="just">
                        <a:lnSpc>
                          <a:spcPct val="115000"/>
                        </a:lnSpc>
                        <a:spcAft>
                          <a:spcPts val="0"/>
                        </a:spcAft>
                      </a:pPr>
                      <a:r>
                        <a:rPr lang="en-ZA" sz="2000" kern="1200" dirty="0">
                          <a:solidFill>
                            <a:schemeClr val="tx1"/>
                          </a:solidFill>
                          <a:latin typeface="Arial"/>
                          <a:ea typeface="MS PGothic"/>
                          <a:cs typeface="Times New Roman"/>
                        </a:rPr>
                        <a:t>Industrial </a:t>
                      </a:r>
                      <a:endParaRPr lang="en-ZA" sz="2000" dirty="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c>
                  <a:txBody>
                    <a:bodyPr/>
                    <a:lstStyle/>
                    <a:p>
                      <a:pPr algn="ctr">
                        <a:lnSpc>
                          <a:spcPct val="115000"/>
                        </a:lnSpc>
                        <a:spcAft>
                          <a:spcPts val="0"/>
                        </a:spcAft>
                      </a:pPr>
                      <a:r>
                        <a:rPr lang="en-ZA" sz="2000" kern="1200" dirty="0">
                          <a:solidFill>
                            <a:schemeClr val="tx1"/>
                          </a:solidFill>
                          <a:latin typeface="Arial"/>
                          <a:ea typeface="MS PGothic"/>
                          <a:cs typeface="Times New Roman"/>
                        </a:rPr>
                        <a:t>11</a:t>
                      </a:r>
                      <a:endParaRPr lang="en-ZA" sz="2000" dirty="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c>
                  <a:txBody>
                    <a:bodyPr/>
                    <a:lstStyle/>
                    <a:p>
                      <a:pPr algn="ctr">
                        <a:lnSpc>
                          <a:spcPct val="115000"/>
                        </a:lnSpc>
                        <a:spcAft>
                          <a:spcPts val="0"/>
                        </a:spcAft>
                      </a:pPr>
                      <a:r>
                        <a:rPr lang="en-ZA" sz="2000" kern="1200" dirty="0">
                          <a:solidFill>
                            <a:schemeClr val="tx1"/>
                          </a:solidFill>
                          <a:latin typeface="Arial"/>
                          <a:ea typeface="MS PGothic"/>
                          <a:cs typeface="Times New Roman"/>
                        </a:rPr>
                        <a:t>11 </a:t>
                      </a:r>
                      <a:endParaRPr lang="en-ZA" sz="2000" dirty="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r>
              <a:tr h="498093">
                <a:tc>
                  <a:txBody>
                    <a:bodyPr/>
                    <a:lstStyle/>
                    <a:p>
                      <a:pPr algn="just">
                        <a:lnSpc>
                          <a:spcPct val="115000"/>
                        </a:lnSpc>
                        <a:spcAft>
                          <a:spcPts val="0"/>
                        </a:spcAft>
                      </a:pPr>
                      <a:r>
                        <a:rPr lang="en-ZA" sz="2000" kern="1200">
                          <a:solidFill>
                            <a:schemeClr val="tx1"/>
                          </a:solidFill>
                          <a:latin typeface="Arial"/>
                          <a:ea typeface="MS PGothic"/>
                          <a:cs typeface="Times New Roman"/>
                        </a:rPr>
                        <a:t>Irrigation </a:t>
                      </a:r>
                      <a:endParaRPr lang="en-ZA" sz="200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E"/>
                    </a:solidFill>
                  </a:tcPr>
                </a:tc>
                <a:tc>
                  <a:txBody>
                    <a:bodyPr/>
                    <a:lstStyle/>
                    <a:p>
                      <a:pPr algn="ctr">
                        <a:lnSpc>
                          <a:spcPct val="115000"/>
                        </a:lnSpc>
                        <a:spcAft>
                          <a:spcPts val="0"/>
                        </a:spcAft>
                      </a:pPr>
                      <a:r>
                        <a:rPr lang="en-ZA" sz="2000" kern="1200" dirty="0">
                          <a:solidFill>
                            <a:schemeClr val="tx1"/>
                          </a:solidFill>
                          <a:latin typeface="Arial"/>
                          <a:ea typeface="MS PGothic"/>
                          <a:cs typeface="Times New Roman"/>
                        </a:rPr>
                        <a:t>642</a:t>
                      </a:r>
                      <a:endParaRPr lang="en-ZA" sz="2000" dirty="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E"/>
                    </a:solidFill>
                  </a:tcPr>
                </a:tc>
                <a:tc>
                  <a:txBody>
                    <a:bodyPr/>
                    <a:lstStyle/>
                    <a:p>
                      <a:pPr algn="ctr">
                        <a:lnSpc>
                          <a:spcPct val="115000"/>
                        </a:lnSpc>
                        <a:spcAft>
                          <a:spcPts val="0"/>
                        </a:spcAft>
                      </a:pPr>
                      <a:r>
                        <a:rPr lang="en-ZA" sz="2000" kern="1200">
                          <a:solidFill>
                            <a:schemeClr val="tx1"/>
                          </a:solidFill>
                          <a:latin typeface="Arial"/>
                          <a:ea typeface="MS PGothic"/>
                          <a:cs typeface="Times New Roman"/>
                        </a:rPr>
                        <a:t>~ 500 </a:t>
                      </a:r>
                      <a:endParaRPr lang="en-ZA" sz="200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E"/>
                    </a:solidFill>
                  </a:tcPr>
                </a:tc>
              </a:tr>
              <a:tr h="498093">
                <a:tc>
                  <a:txBody>
                    <a:bodyPr/>
                    <a:lstStyle/>
                    <a:p>
                      <a:pPr algn="just">
                        <a:lnSpc>
                          <a:spcPct val="115000"/>
                        </a:lnSpc>
                        <a:spcAft>
                          <a:spcPts val="0"/>
                        </a:spcAft>
                      </a:pPr>
                      <a:r>
                        <a:rPr lang="en-ZA" sz="2000" kern="1200">
                          <a:solidFill>
                            <a:schemeClr val="tx1"/>
                          </a:solidFill>
                          <a:latin typeface="Arial"/>
                          <a:ea typeface="MS PGothic"/>
                          <a:cs typeface="Times New Roman"/>
                        </a:rPr>
                        <a:t>Total </a:t>
                      </a:r>
                      <a:endParaRPr lang="en-ZA" sz="200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c>
                  <a:txBody>
                    <a:bodyPr/>
                    <a:lstStyle/>
                    <a:p>
                      <a:pPr algn="ctr">
                        <a:lnSpc>
                          <a:spcPct val="115000"/>
                        </a:lnSpc>
                        <a:spcAft>
                          <a:spcPts val="0"/>
                        </a:spcAft>
                      </a:pPr>
                      <a:r>
                        <a:rPr lang="en-ZA" sz="2000" kern="1200" dirty="0">
                          <a:solidFill>
                            <a:schemeClr val="tx1"/>
                          </a:solidFill>
                          <a:latin typeface="Arial"/>
                          <a:ea typeface="MS PGothic"/>
                          <a:cs typeface="Times New Roman"/>
                        </a:rPr>
                        <a:t>847</a:t>
                      </a:r>
                      <a:endParaRPr lang="en-ZA" sz="2000" dirty="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c>
                  <a:txBody>
                    <a:bodyPr/>
                    <a:lstStyle/>
                    <a:p>
                      <a:pPr algn="ctr">
                        <a:lnSpc>
                          <a:spcPct val="115000"/>
                        </a:lnSpc>
                        <a:spcAft>
                          <a:spcPts val="0"/>
                        </a:spcAft>
                      </a:pPr>
                      <a:r>
                        <a:rPr lang="en-ZA" sz="2000" dirty="0">
                          <a:solidFill>
                            <a:schemeClr val="tx1"/>
                          </a:solidFill>
                          <a:latin typeface="Arial"/>
                          <a:ea typeface="Times New Roman"/>
                          <a:cs typeface="Times New Roman"/>
                        </a:rPr>
                        <a:t>638</a:t>
                      </a:r>
                      <a:endParaRPr lang="en-ZA" sz="2000" dirty="0">
                        <a:solidFill>
                          <a:schemeClr val="tx1"/>
                        </a:solidFill>
                        <a:latin typeface="Calibri"/>
                        <a:ea typeface="Calibri"/>
                        <a:cs typeface="Times New Roman"/>
                      </a:endParaRPr>
                    </a:p>
                  </a:txBody>
                  <a:tcPr marL="108024" marR="1080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8EF"/>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There are significant transfers out of the </a:t>
            </a:r>
            <a:r>
              <a:rPr lang="en-ZA" dirty="0" err="1" smtClean="0"/>
              <a:t>Komati</a:t>
            </a:r>
            <a:r>
              <a:rPr lang="en-ZA" dirty="0" smtClean="0"/>
              <a:t> catchment:</a:t>
            </a:r>
          </a:p>
          <a:p>
            <a:pPr lvl="1"/>
            <a:r>
              <a:rPr lang="en-ZA" dirty="0" smtClean="0"/>
              <a:t>~100 million m3/a to the </a:t>
            </a:r>
            <a:r>
              <a:rPr lang="en-ZA" dirty="0" err="1" smtClean="0"/>
              <a:t>Olifants</a:t>
            </a:r>
            <a:r>
              <a:rPr lang="en-ZA" dirty="0" smtClean="0"/>
              <a:t> catchment</a:t>
            </a:r>
          </a:p>
          <a:p>
            <a:pPr lvl="1"/>
            <a:r>
              <a:rPr lang="en-ZA" dirty="0" smtClean="0"/>
              <a:t>~170 million m3/a to the </a:t>
            </a:r>
            <a:r>
              <a:rPr lang="en-ZA" dirty="0" err="1" smtClean="0"/>
              <a:t>Mbuluzi</a:t>
            </a:r>
            <a:r>
              <a:rPr lang="en-ZA" dirty="0" smtClean="0"/>
              <a:t> catchment</a:t>
            </a:r>
          </a:p>
          <a:p>
            <a:pPr lvl="1"/>
            <a:r>
              <a:rPr lang="en-ZA" dirty="0" smtClean="0"/>
              <a:t>~ 9 million m3/a to the Crocodile catchment</a:t>
            </a:r>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Dams</a:t>
            </a:r>
            <a:endParaRPr lang="en-ZA" dirty="0"/>
          </a:p>
        </p:txBody>
      </p:sp>
      <p:sp>
        <p:nvSpPr>
          <p:cNvPr id="3" name="Content Placeholder 2"/>
          <p:cNvSpPr>
            <a:spLocks noGrp="1"/>
          </p:cNvSpPr>
          <p:nvPr>
            <p:ph idx="1"/>
          </p:nvPr>
        </p:nvSpPr>
        <p:spPr/>
        <p:txBody>
          <a:bodyPr/>
          <a:lstStyle/>
          <a:p>
            <a:r>
              <a:rPr lang="en-ZA" dirty="0" smtClean="0"/>
              <a:t>Significant dams in the catchment are:</a:t>
            </a:r>
          </a:p>
          <a:p>
            <a:pPr lvl="1"/>
            <a:r>
              <a:rPr lang="en-ZA" dirty="0" err="1" smtClean="0"/>
              <a:t>Nooitgedacht</a:t>
            </a:r>
            <a:endParaRPr lang="en-ZA" dirty="0" smtClean="0"/>
          </a:p>
          <a:p>
            <a:pPr lvl="1"/>
            <a:r>
              <a:rPr lang="en-ZA" dirty="0" err="1" smtClean="0"/>
              <a:t>Vygeboom</a:t>
            </a:r>
            <a:endParaRPr lang="en-ZA" dirty="0" smtClean="0"/>
          </a:p>
          <a:p>
            <a:pPr lvl="1"/>
            <a:r>
              <a:rPr lang="en-ZA" dirty="0" err="1" smtClean="0"/>
              <a:t>Maguga</a:t>
            </a:r>
            <a:r>
              <a:rPr lang="en-ZA" dirty="0" smtClean="0"/>
              <a:t> (located in Swaziland)</a:t>
            </a:r>
          </a:p>
          <a:p>
            <a:pPr lvl="1"/>
            <a:r>
              <a:rPr lang="en-ZA" dirty="0" err="1" smtClean="0"/>
              <a:t>Driekoppies</a:t>
            </a:r>
            <a:endParaRPr lang="en-ZA" dirty="0" smtClean="0"/>
          </a:p>
          <a:p>
            <a:pPr lvl="1"/>
            <a:r>
              <a:rPr lang="en-ZA" dirty="0" err="1" smtClean="0"/>
              <a:t>Lomati</a:t>
            </a:r>
            <a:endParaRPr lang="en-ZA" dirty="0" smtClean="0"/>
          </a:p>
          <a:p>
            <a:pPr lvl="1"/>
            <a:r>
              <a:rPr lang="en-US" dirty="0" err="1" smtClean="0"/>
              <a:t>Shiyalongubo</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12</a:t>
            </a:fld>
            <a:endParaRPr lang="en-US"/>
          </a:p>
        </p:txBody>
      </p:sp>
      <p:pic>
        <p:nvPicPr>
          <p:cNvPr id="5" name="Picture 4" descr="Figure3 X1 MAP.jpg"/>
          <p:cNvPicPr/>
          <p:nvPr/>
        </p:nvPicPr>
        <p:blipFill>
          <a:blip r:embed="rId2" cstate="print"/>
          <a:srcRect l="1158" t="2147" r="4863" b="12527"/>
          <a:stretch>
            <a:fillRect/>
          </a:stretch>
        </p:blipFill>
        <p:spPr>
          <a:xfrm>
            <a:off x="203200" y="1074058"/>
            <a:ext cx="8940800" cy="5783942"/>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Land use activities</a:t>
            </a:r>
            <a:endParaRPr lang="en-ZA" dirty="0"/>
          </a:p>
        </p:txBody>
      </p:sp>
      <p:sp>
        <p:nvSpPr>
          <p:cNvPr id="3" name="Content Placeholder 2"/>
          <p:cNvSpPr>
            <a:spLocks noGrp="1"/>
          </p:cNvSpPr>
          <p:nvPr>
            <p:ph idx="1"/>
          </p:nvPr>
        </p:nvSpPr>
        <p:spPr/>
        <p:txBody>
          <a:bodyPr/>
          <a:lstStyle/>
          <a:p>
            <a:r>
              <a:rPr lang="en-ZA" dirty="0" smtClean="0"/>
              <a:t>In addition to direct abstractions, there is an estimated 1 203 Km</a:t>
            </a:r>
            <a:r>
              <a:rPr lang="en-ZA" baseline="30000" dirty="0" smtClean="0"/>
              <a:t>2</a:t>
            </a:r>
            <a:r>
              <a:rPr lang="en-ZA" dirty="0" smtClean="0"/>
              <a:t> of forestry in the </a:t>
            </a:r>
            <a:r>
              <a:rPr lang="en-ZA" dirty="0" err="1" smtClean="0"/>
              <a:t>Komati</a:t>
            </a:r>
            <a:r>
              <a:rPr lang="en-ZA" dirty="0" smtClean="0"/>
              <a:t> catchment.</a:t>
            </a:r>
          </a:p>
          <a:p>
            <a:r>
              <a:rPr lang="en-ZA" dirty="0" smtClean="0"/>
              <a:t>This reduces the runoff from the catchment by an estimated 117 million m</a:t>
            </a:r>
            <a:r>
              <a:rPr lang="en-ZA" baseline="30000" dirty="0" smtClean="0"/>
              <a:t>3</a:t>
            </a:r>
            <a:r>
              <a:rPr lang="en-ZA" dirty="0" smtClean="0"/>
              <a:t> /annum.</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Crocodile</a:t>
            </a:r>
            <a:endParaRPr lang="en-ZA" dirty="0"/>
          </a:p>
        </p:txBody>
      </p:sp>
      <p:sp>
        <p:nvSpPr>
          <p:cNvPr id="3" name="Content Placeholder 2"/>
          <p:cNvSpPr>
            <a:spLocks noGrp="1"/>
          </p:cNvSpPr>
          <p:nvPr>
            <p:ph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14</a:t>
            </a:fld>
            <a:endParaRPr lang="en-US"/>
          </a:p>
        </p:txBody>
      </p:sp>
      <p:pic>
        <p:nvPicPr>
          <p:cNvPr id="5" name="Picture 4" descr="Figure3 X2 MAP old.jpg"/>
          <p:cNvPicPr/>
          <p:nvPr/>
        </p:nvPicPr>
        <p:blipFill>
          <a:blip r:embed="rId2" cstate="print"/>
          <a:srcRect l="2684" t="10190" r="1790" b="29875"/>
          <a:stretch>
            <a:fillRect/>
          </a:stretch>
        </p:blipFill>
        <p:spPr>
          <a:xfrm>
            <a:off x="297543" y="1147763"/>
            <a:ext cx="8548913" cy="4948237"/>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Overview of the Crocodile catchment</a:t>
            </a:r>
            <a:endParaRPr lang="en-ZA" dirty="0"/>
          </a:p>
        </p:txBody>
      </p:sp>
      <p:sp>
        <p:nvSpPr>
          <p:cNvPr id="3" name="Content Placeholder 2"/>
          <p:cNvSpPr>
            <a:spLocks noGrp="1"/>
          </p:cNvSpPr>
          <p:nvPr>
            <p:ph idx="1"/>
          </p:nvPr>
        </p:nvSpPr>
        <p:spPr/>
        <p:txBody>
          <a:bodyPr/>
          <a:lstStyle/>
          <a:p>
            <a:r>
              <a:rPr lang="en-ZA" sz="3000" dirty="0" smtClean="0"/>
              <a:t>The Crocodile catchment also has relatively high rainfall (450 to over 1 400 mm/annum)</a:t>
            </a:r>
          </a:p>
          <a:p>
            <a:r>
              <a:rPr lang="en-ZA" sz="3000" dirty="0" smtClean="0"/>
              <a:t>The Mean Annual runoff from the catchment is estimated to be 1 136 million m</a:t>
            </a:r>
            <a:r>
              <a:rPr lang="en-ZA" sz="3000" baseline="30000" dirty="0" smtClean="0"/>
              <a:t>3</a:t>
            </a:r>
            <a:r>
              <a:rPr lang="en-ZA" sz="3000" dirty="0" smtClean="0"/>
              <a:t>/annum</a:t>
            </a:r>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Crocodile catchment</a:t>
            </a:r>
            <a:endParaRPr lang="en-ZA" dirty="0"/>
          </a:p>
        </p:txBody>
      </p:sp>
      <p:sp>
        <p:nvSpPr>
          <p:cNvPr id="3" name="Content Placeholder 2"/>
          <p:cNvSpPr>
            <a:spLocks noGrp="1"/>
          </p:cNvSpPr>
          <p:nvPr>
            <p:ph idx="1"/>
          </p:nvPr>
        </p:nvSpPr>
        <p:spPr>
          <a:xfrm>
            <a:off x="285720" y="1103087"/>
            <a:ext cx="8572560" cy="4851614"/>
          </a:xfrm>
        </p:spPr>
        <p:txBody>
          <a:bodyPr/>
          <a:lstStyle/>
          <a:p>
            <a:r>
              <a:rPr lang="en-ZA" sz="2800" dirty="0" smtClean="0"/>
              <a:t>Water use in the Crocodile is also dominated by irrigation but domestic and industrial use are also significant.</a:t>
            </a:r>
          </a:p>
          <a:p>
            <a:pPr>
              <a:buNone/>
            </a:pPr>
            <a:endParaRPr lang="en-ZA" sz="28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16</a:t>
            </a:fld>
            <a:endParaRPr lang="en-US"/>
          </a:p>
        </p:txBody>
      </p:sp>
      <p:graphicFrame>
        <p:nvGraphicFramePr>
          <p:cNvPr id="2049" name="Object 1"/>
          <p:cNvGraphicFramePr>
            <a:graphicFrameLocks noChangeAspect="1"/>
          </p:cNvGraphicFramePr>
          <p:nvPr/>
        </p:nvGraphicFramePr>
        <p:xfrm>
          <a:off x="568325" y="2538413"/>
          <a:ext cx="8434388" cy="4114800"/>
        </p:xfrm>
        <a:graphic>
          <a:graphicData uri="http://schemas.openxmlformats.org/presentationml/2006/ole">
            <p:oleObj spid="_x0000_s2049" name="Document" r:id="rId3" imgW="5912565" imgH="2903343" progId="Word.Documen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Dams</a:t>
            </a:r>
            <a:endParaRPr lang="en-ZA" dirty="0"/>
          </a:p>
        </p:txBody>
      </p:sp>
      <p:sp>
        <p:nvSpPr>
          <p:cNvPr id="3" name="Content Placeholder 2"/>
          <p:cNvSpPr>
            <a:spLocks noGrp="1"/>
          </p:cNvSpPr>
          <p:nvPr>
            <p:ph idx="1"/>
          </p:nvPr>
        </p:nvSpPr>
        <p:spPr/>
        <p:txBody>
          <a:bodyPr/>
          <a:lstStyle/>
          <a:p>
            <a:r>
              <a:rPr lang="en-ZA" dirty="0" smtClean="0"/>
              <a:t>Significant dams in the Crocodile catchment are:</a:t>
            </a:r>
          </a:p>
          <a:p>
            <a:pPr lvl="1"/>
            <a:r>
              <a:rPr lang="en-ZA" dirty="0" err="1" smtClean="0"/>
              <a:t>Kwena</a:t>
            </a:r>
            <a:endParaRPr lang="en-ZA" dirty="0" smtClean="0"/>
          </a:p>
          <a:p>
            <a:pPr lvl="1"/>
            <a:r>
              <a:rPr lang="en-ZA" dirty="0" err="1" smtClean="0"/>
              <a:t>Ngodwana</a:t>
            </a:r>
            <a:endParaRPr lang="en-ZA" dirty="0" smtClean="0"/>
          </a:p>
          <a:p>
            <a:pPr lvl="1"/>
            <a:r>
              <a:rPr lang="en-ZA" dirty="0" err="1" smtClean="0"/>
              <a:t>Witklip</a:t>
            </a:r>
            <a:endParaRPr lang="en-ZA" dirty="0" smtClean="0"/>
          </a:p>
          <a:p>
            <a:pPr lvl="1"/>
            <a:r>
              <a:rPr lang="en-ZA" dirty="0" err="1" smtClean="0"/>
              <a:t>Klipkopjes</a:t>
            </a:r>
            <a:endParaRPr lang="en-ZA" dirty="0" smtClean="0"/>
          </a:p>
          <a:p>
            <a:pPr lvl="1"/>
            <a:r>
              <a:rPr lang="en-ZA" dirty="0" err="1" smtClean="0"/>
              <a:t>Longmere</a:t>
            </a:r>
            <a:endParaRPr lang="en-ZA" dirty="0" smtClean="0"/>
          </a:p>
          <a:p>
            <a:pPr lvl="1"/>
            <a:r>
              <a:rPr lang="en-ZA" dirty="0" err="1" smtClean="0"/>
              <a:t>Primkop</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17</a:t>
            </a:fld>
            <a:endParaRPr lang="en-US"/>
          </a:p>
        </p:txBody>
      </p:sp>
      <p:pic>
        <p:nvPicPr>
          <p:cNvPr id="5" name="Picture 4" descr="Figure3 X2 MAP old.jpg"/>
          <p:cNvPicPr/>
          <p:nvPr/>
        </p:nvPicPr>
        <p:blipFill>
          <a:blip r:embed="rId2" cstate="print"/>
          <a:srcRect l="2684" t="10190" r="1790" b="29875"/>
          <a:stretch>
            <a:fillRect/>
          </a:stretch>
        </p:blipFill>
        <p:spPr>
          <a:xfrm>
            <a:off x="297543" y="1147763"/>
            <a:ext cx="8548913" cy="4948237"/>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Landuse</a:t>
            </a:r>
            <a:r>
              <a:rPr lang="en-ZA" dirty="0" smtClean="0"/>
              <a:t> activities</a:t>
            </a:r>
            <a:endParaRPr lang="en-ZA" dirty="0"/>
          </a:p>
        </p:txBody>
      </p:sp>
      <p:sp>
        <p:nvSpPr>
          <p:cNvPr id="3" name="Content Placeholder 2"/>
          <p:cNvSpPr>
            <a:spLocks noGrp="1"/>
          </p:cNvSpPr>
          <p:nvPr>
            <p:ph idx="1"/>
          </p:nvPr>
        </p:nvSpPr>
        <p:spPr/>
        <p:txBody>
          <a:bodyPr/>
          <a:lstStyle/>
          <a:p>
            <a:r>
              <a:rPr lang="en-ZA" dirty="0" smtClean="0"/>
              <a:t>In addition to direct abstractions, there is an estimated 1 941 Km</a:t>
            </a:r>
            <a:r>
              <a:rPr lang="en-ZA" baseline="30000" dirty="0" smtClean="0"/>
              <a:t>2</a:t>
            </a:r>
            <a:r>
              <a:rPr lang="en-ZA" dirty="0" smtClean="0"/>
              <a:t> of forestry in the Crocodile catchment.</a:t>
            </a:r>
          </a:p>
          <a:p>
            <a:r>
              <a:rPr lang="en-ZA" dirty="0" smtClean="0"/>
              <a:t>This reduces the runoff from the catchment by an estimated 157 million m</a:t>
            </a:r>
            <a:r>
              <a:rPr lang="en-ZA" baseline="30000" dirty="0" smtClean="0"/>
              <a:t>3</a:t>
            </a:r>
            <a:r>
              <a:rPr lang="en-ZA" dirty="0" smtClean="0"/>
              <a:t> /annum.</a:t>
            </a:r>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Sabie</a:t>
            </a:r>
            <a:r>
              <a:rPr lang="en-ZA" dirty="0" smtClean="0"/>
              <a:t> </a:t>
            </a:r>
            <a:endParaRPr lang="en-ZA" dirty="0"/>
          </a:p>
        </p:txBody>
      </p:sp>
      <p:pic>
        <p:nvPicPr>
          <p:cNvPr id="5" name="Content Placeholder 4" descr="Figure3 X3 MAP.jpg"/>
          <p:cNvPicPr>
            <a:picLocks noGrp="1" noChangeAspect="1"/>
          </p:cNvPicPr>
          <p:nvPr>
            <p:ph idx="1"/>
          </p:nvPr>
        </p:nvPicPr>
        <p:blipFill>
          <a:blip r:embed="rId2" cstate="print"/>
          <a:stretch>
            <a:fillRect/>
          </a:stretch>
        </p:blipFill>
        <p:spPr>
          <a:xfrm>
            <a:off x="319921" y="1065893"/>
            <a:ext cx="8258021" cy="5343425"/>
          </a:xfrm>
        </p:spPr>
      </p:pic>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214290"/>
            <a:ext cx="8572560" cy="1551448"/>
          </a:xfrm>
        </p:spPr>
        <p:txBody>
          <a:bodyPr/>
          <a:lstStyle/>
          <a:p>
            <a:r>
              <a:rPr lang="en-ZA" sz="4400" dirty="0" smtClean="0">
                <a:latin typeface="Futura Md BT" pitchFamily="34" charset="0"/>
              </a:rPr>
              <a:t>PROJECT PLAN AND STUDY TASKS</a:t>
            </a:r>
            <a:br>
              <a:rPr lang="en-ZA" sz="4400" dirty="0" smtClean="0">
                <a:latin typeface="Futura Md BT" pitchFamily="34" charset="0"/>
              </a:rPr>
            </a:br>
            <a:endParaRPr lang="en-ZA" dirty="0"/>
          </a:p>
        </p:txBody>
      </p:sp>
      <p:sp>
        <p:nvSpPr>
          <p:cNvPr id="5" name="Content Placeholder 4"/>
          <p:cNvSpPr>
            <a:spLocks noGrp="1"/>
          </p:cNvSpPr>
          <p:nvPr>
            <p:ph idx="1"/>
          </p:nvPr>
        </p:nvSpPr>
        <p:spPr/>
        <p:txBody>
          <a:bodyPr/>
          <a:lstStyle/>
          <a:p>
            <a:r>
              <a:rPr lang="en-ZA" sz="2800" dirty="0" smtClean="0">
                <a:solidFill>
                  <a:schemeClr val="tx1"/>
                </a:solidFill>
                <a:latin typeface="Futura Md BT" pitchFamily="34" charset="0"/>
              </a:rPr>
              <a:t>The study has a duration of two years ending April  2015.</a:t>
            </a:r>
          </a:p>
          <a:p>
            <a:r>
              <a:rPr lang="en-ZA" sz="2800" dirty="0" smtClean="0">
                <a:solidFill>
                  <a:schemeClr val="tx1"/>
                </a:solidFill>
                <a:latin typeface="Futura Md BT" pitchFamily="34" charset="0"/>
              </a:rPr>
              <a:t>Two processes are involved, namely</a:t>
            </a:r>
          </a:p>
          <a:p>
            <a:pPr lvl="1"/>
            <a:r>
              <a:rPr lang="en-ZA" sz="2400" dirty="0" smtClean="0">
                <a:latin typeface="Futura Md BT" pitchFamily="34" charset="0"/>
              </a:rPr>
              <a:t>Classification of the Water Resource</a:t>
            </a:r>
          </a:p>
          <a:p>
            <a:pPr lvl="1"/>
            <a:r>
              <a:rPr lang="en-ZA" sz="2400" dirty="0" smtClean="0">
                <a:latin typeface="Futura Md BT" pitchFamily="34" charset="0"/>
              </a:rPr>
              <a:t>Resource Quality Objectives</a:t>
            </a:r>
          </a:p>
          <a:p>
            <a:r>
              <a:rPr lang="en-ZA" sz="2800" dirty="0" smtClean="0">
                <a:solidFill>
                  <a:schemeClr val="tx1"/>
                </a:solidFill>
                <a:latin typeface="Futura Md BT" pitchFamily="34" charset="0"/>
              </a:rPr>
              <a:t>The study will be carried out in distinct  steps following a prescribed process</a:t>
            </a:r>
          </a:p>
          <a:p>
            <a:r>
              <a:rPr lang="en-ZA" sz="2800" dirty="0" smtClean="0">
                <a:solidFill>
                  <a:schemeClr val="tx1"/>
                </a:solidFill>
                <a:latin typeface="Futura Md BT" pitchFamily="34" charset="0"/>
              </a:rPr>
              <a:t>The aim of the project is to determine the Class of the water resources on the </a:t>
            </a:r>
            <a:r>
              <a:rPr lang="en-ZA" sz="2800" dirty="0" err="1" smtClean="0">
                <a:solidFill>
                  <a:schemeClr val="tx1"/>
                </a:solidFill>
                <a:latin typeface="Futura Md BT" pitchFamily="34" charset="0"/>
              </a:rPr>
              <a:t>Inkomati</a:t>
            </a:r>
            <a:r>
              <a:rPr lang="en-ZA" sz="2800" dirty="0" smtClean="0">
                <a:solidFill>
                  <a:schemeClr val="tx1"/>
                </a:solidFill>
                <a:latin typeface="Futura Md BT" pitchFamily="34" charset="0"/>
              </a:rPr>
              <a:t> WMA</a:t>
            </a:r>
            <a:endParaRPr lang="en-ZA" sz="2800" dirty="0" smtClean="0">
              <a:latin typeface="Futura Md BT" pitchFamily="34" charset="0"/>
            </a:endParaRPr>
          </a:p>
          <a:p>
            <a:pPr lvl="1"/>
            <a:endParaRPr lang="en-ZA" dirty="0" smtClean="0">
              <a:solidFill>
                <a:schemeClr val="tx1"/>
              </a:solidFill>
              <a:latin typeface="Futura Md BT" pitchFamily="34" charset="0"/>
            </a:endParaRPr>
          </a:p>
          <a:p>
            <a:endParaRPr lang="en-ZA" dirty="0"/>
          </a:p>
        </p:txBody>
      </p:sp>
      <p:sp>
        <p:nvSpPr>
          <p:cNvPr id="2" name="Slide Number Placeholder 1"/>
          <p:cNvSpPr>
            <a:spLocks noGrp="1"/>
          </p:cNvSpPr>
          <p:nvPr>
            <p:ph type="sldNum" sz="quarter" idx="12"/>
          </p:nvPr>
        </p:nvSpPr>
        <p:spPr/>
        <p:txBody>
          <a:bodyPr/>
          <a:lstStyle/>
          <a:p>
            <a:pPr>
              <a:defRPr/>
            </a:pPr>
            <a:fld id="{AA80D5D7-D489-4F0A-867E-0D072B0DF06E}" type="slidenum">
              <a:rPr lang="en-US" smtClean="0"/>
              <a:pPr>
                <a:defRPr/>
              </a:pPr>
              <a:t>2</a:t>
            </a:fld>
            <a:endParaRPr lang="en-US"/>
          </a:p>
        </p:txBody>
      </p:sp>
    </p:spTree>
    <p:extLst>
      <p:ext uri="{BB962C8B-B14F-4D97-AF65-F5344CB8AC3E}">
        <p14:creationId xmlns="" xmlns:p14="http://schemas.microsoft.com/office/powerpoint/2010/main" val="3922221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Overview of the </a:t>
            </a:r>
            <a:r>
              <a:rPr lang="en-ZA" dirty="0" err="1" smtClean="0"/>
              <a:t>Sabie</a:t>
            </a:r>
            <a:r>
              <a:rPr lang="en-ZA" dirty="0" smtClean="0"/>
              <a:t> catchment</a:t>
            </a:r>
            <a:endParaRPr lang="en-ZA" dirty="0"/>
          </a:p>
        </p:txBody>
      </p:sp>
      <p:sp>
        <p:nvSpPr>
          <p:cNvPr id="3" name="Content Placeholder 2"/>
          <p:cNvSpPr>
            <a:spLocks noGrp="1"/>
          </p:cNvSpPr>
          <p:nvPr>
            <p:ph idx="1"/>
          </p:nvPr>
        </p:nvSpPr>
        <p:spPr/>
        <p:txBody>
          <a:bodyPr/>
          <a:lstStyle/>
          <a:p>
            <a:r>
              <a:rPr lang="en-ZA" sz="3000" dirty="0" smtClean="0"/>
              <a:t>The </a:t>
            </a:r>
            <a:r>
              <a:rPr lang="en-ZA" sz="3000" dirty="0" err="1" smtClean="0"/>
              <a:t>Sabie</a:t>
            </a:r>
            <a:r>
              <a:rPr lang="en-ZA" sz="3000" dirty="0" smtClean="0"/>
              <a:t> catchment also has relatively high rainfall (500 to over 1 600 mm/annum)</a:t>
            </a:r>
          </a:p>
          <a:p>
            <a:r>
              <a:rPr lang="en-ZA" sz="3000" dirty="0" smtClean="0"/>
              <a:t>The Mean Annual runoff from the catchment is estimated to be 676 million m</a:t>
            </a:r>
            <a:r>
              <a:rPr lang="en-ZA" sz="3000" baseline="30000" dirty="0" smtClean="0"/>
              <a:t>3</a:t>
            </a:r>
            <a:r>
              <a:rPr lang="en-ZA" sz="3000" dirty="0" smtClean="0"/>
              <a:t>/annum</a:t>
            </a:r>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Sabie</a:t>
            </a:r>
            <a:r>
              <a:rPr lang="en-ZA" dirty="0" smtClean="0"/>
              <a:t> catchment</a:t>
            </a:r>
            <a:endParaRPr lang="en-ZA" dirty="0"/>
          </a:p>
        </p:txBody>
      </p:sp>
      <p:sp>
        <p:nvSpPr>
          <p:cNvPr id="3" name="Content Placeholder 2"/>
          <p:cNvSpPr>
            <a:spLocks noGrp="1"/>
          </p:cNvSpPr>
          <p:nvPr>
            <p:ph idx="1"/>
          </p:nvPr>
        </p:nvSpPr>
        <p:spPr>
          <a:xfrm>
            <a:off x="285720" y="1103087"/>
            <a:ext cx="8572560" cy="4851614"/>
          </a:xfrm>
        </p:spPr>
        <p:txBody>
          <a:bodyPr/>
          <a:lstStyle/>
          <a:p>
            <a:r>
              <a:rPr lang="en-ZA" sz="2800" dirty="0" smtClean="0"/>
              <a:t>Water use in the </a:t>
            </a:r>
            <a:r>
              <a:rPr lang="en-ZA" sz="2800" dirty="0" err="1" smtClean="0"/>
              <a:t>Sabie</a:t>
            </a:r>
            <a:r>
              <a:rPr lang="en-ZA" sz="2800" dirty="0" smtClean="0"/>
              <a:t> is also dominated by irrigation but  domestic use has grown dramatically over the last 10 years</a:t>
            </a:r>
          </a:p>
          <a:p>
            <a:pPr>
              <a:buNone/>
            </a:pPr>
            <a:endParaRPr lang="en-ZA" sz="28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21</a:t>
            </a:fld>
            <a:endParaRPr lang="en-US"/>
          </a:p>
        </p:txBody>
      </p:sp>
      <p:graphicFrame>
        <p:nvGraphicFramePr>
          <p:cNvPr id="2049" name="Object 1"/>
          <p:cNvGraphicFramePr>
            <a:graphicFrameLocks noChangeAspect="1"/>
          </p:cNvGraphicFramePr>
          <p:nvPr/>
        </p:nvGraphicFramePr>
        <p:xfrm>
          <a:off x="568325" y="2538413"/>
          <a:ext cx="8434388" cy="4130675"/>
        </p:xfrm>
        <a:graphic>
          <a:graphicData uri="http://schemas.openxmlformats.org/presentationml/2006/ole">
            <p:oleObj spid="_x0000_s99330" name="Document" r:id="rId3" imgW="5912565" imgH="2908031" progId="Word.Documen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Dams</a:t>
            </a:r>
            <a:endParaRPr lang="en-ZA" dirty="0"/>
          </a:p>
        </p:txBody>
      </p:sp>
      <p:sp>
        <p:nvSpPr>
          <p:cNvPr id="3" name="Content Placeholder 2"/>
          <p:cNvSpPr>
            <a:spLocks noGrp="1"/>
          </p:cNvSpPr>
          <p:nvPr>
            <p:ph idx="1"/>
          </p:nvPr>
        </p:nvSpPr>
        <p:spPr/>
        <p:txBody>
          <a:bodyPr/>
          <a:lstStyle/>
          <a:p>
            <a:r>
              <a:rPr lang="en-ZA" dirty="0" smtClean="0"/>
              <a:t>Significant dams in the </a:t>
            </a:r>
            <a:r>
              <a:rPr lang="en-ZA" dirty="0" err="1" smtClean="0"/>
              <a:t>Sabie</a:t>
            </a:r>
            <a:r>
              <a:rPr lang="en-ZA" dirty="0" smtClean="0"/>
              <a:t> catchment are:</a:t>
            </a:r>
          </a:p>
          <a:p>
            <a:pPr lvl="1"/>
            <a:r>
              <a:rPr lang="en-ZA" dirty="0" err="1" smtClean="0"/>
              <a:t>Inyaka</a:t>
            </a:r>
            <a:endParaRPr lang="en-ZA" dirty="0" smtClean="0"/>
          </a:p>
          <a:p>
            <a:pPr lvl="1"/>
            <a:r>
              <a:rPr lang="en-ZA" dirty="0" err="1" smtClean="0"/>
              <a:t>Da</a:t>
            </a:r>
            <a:r>
              <a:rPr lang="en-ZA" dirty="0" smtClean="0"/>
              <a:t> </a:t>
            </a:r>
            <a:r>
              <a:rPr lang="en-ZA" dirty="0" err="1" smtClean="0"/>
              <a:t>Gama</a:t>
            </a:r>
            <a:endParaRPr lang="en-ZA" dirty="0" smtClean="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22</a:t>
            </a:fld>
            <a:endParaRPr lang="en-US"/>
          </a:p>
        </p:txBody>
      </p:sp>
      <p:pic>
        <p:nvPicPr>
          <p:cNvPr id="5" name="Content Placeholder 4" descr="Figure3 X3 MAP.jpg"/>
          <p:cNvPicPr>
            <a:picLocks noChangeAspect="1"/>
          </p:cNvPicPr>
          <p:nvPr/>
        </p:nvPicPr>
        <p:blipFill>
          <a:blip r:embed="rId2" cstate="print"/>
          <a:stretch>
            <a:fillRect/>
          </a:stretch>
        </p:blipFill>
        <p:spPr bwMode="auto">
          <a:xfrm>
            <a:off x="-3886918" y="-2995449"/>
            <a:ext cx="17737642" cy="11477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Landuse</a:t>
            </a:r>
            <a:r>
              <a:rPr lang="en-ZA" dirty="0" smtClean="0"/>
              <a:t> activities</a:t>
            </a:r>
            <a:endParaRPr lang="en-ZA" dirty="0"/>
          </a:p>
        </p:txBody>
      </p:sp>
      <p:sp>
        <p:nvSpPr>
          <p:cNvPr id="3" name="Content Placeholder 2"/>
          <p:cNvSpPr>
            <a:spLocks noGrp="1"/>
          </p:cNvSpPr>
          <p:nvPr>
            <p:ph idx="1"/>
          </p:nvPr>
        </p:nvSpPr>
        <p:spPr/>
        <p:txBody>
          <a:bodyPr/>
          <a:lstStyle/>
          <a:p>
            <a:r>
              <a:rPr lang="en-ZA" dirty="0" smtClean="0"/>
              <a:t>In addition to direct abstractions, there is an estimated 853 Km</a:t>
            </a:r>
            <a:r>
              <a:rPr lang="en-ZA" baseline="30000" dirty="0" smtClean="0"/>
              <a:t>2</a:t>
            </a:r>
            <a:r>
              <a:rPr lang="en-ZA" dirty="0" smtClean="0"/>
              <a:t> of forestry in the </a:t>
            </a:r>
            <a:r>
              <a:rPr lang="en-ZA" dirty="0" err="1" smtClean="0"/>
              <a:t>Sabie</a:t>
            </a:r>
            <a:r>
              <a:rPr lang="en-ZA" dirty="0" smtClean="0"/>
              <a:t> catchment.</a:t>
            </a:r>
          </a:p>
          <a:p>
            <a:r>
              <a:rPr lang="en-ZA" dirty="0" smtClean="0"/>
              <a:t>This reduces the runoff from the catchment by an estimated 95 million m</a:t>
            </a:r>
            <a:r>
              <a:rPr lang="en-ZA" baseline="30000" dirty="0" smtClean="0"/>
              <a:t>3</a:t>
            </a:r>
            <a:r>
              <a:rPr lang="en-ZA" dirty="0" smtClean="0"/>
              <a:t> /annum.</a:t>
            </a:r>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AND CONCLUSION</a:t>
            </a:r>
            <a:br>
              <a:rPr lang="en-ZA" dirty="0" smtClean="0"/>
            </a:br>
            <a:r>
              <a:rPr lang="en-ZA" dirty="0" smtClean="0"/>
              <a:t>(WATER RESOURCES)</a:t>
            </a:r>
            <a:endParaRPr lang="en-ZA" dirty="0"/>
          </a:p>
        </p:txBody>
      </p:sp>
      <p:sp>
        <p:nvSpPr>
          <p:cNvPr id="3" name="Content Placeholder 2"/>
          <p:cNvSpPr>
            <a:spLocks noGrp="1"/>
          </p:cNvSpPr>
          <p:nvPr>
            <p:ph idx="1"/>
          </p:nvPr>
        </p:nvSpPr>
        <p:spPr/>
        <p:txBody>
          <a:bodyPr/>
          <a:lstStyle/>
          <a:p>
            <a:pPr lvl="1"/>
            <a:r>
              <a:rPr lang="en-ZA" dirty="0" smtClean="0"/>
              <a:t>The </a:t>
            </a:r>
            <a:r>
              <a:rPr lang="en-ZA" dirty="0" err="1" smtClean="0"/>
              <a:t>Inkomati</a:t>
            </a:r>
            <a:r>
              <a:rPr lang="en-ZA" dirty="0" smtClean="0"/>
              <a:t> WMA is well endowed with water</a:t>
            </a:r>
          </a:p>
          <a:p>
            <a:pPr lvl="1"/>
            <a:r>
              <a:rPr lang="en-ZA" dirty="0" smtClean="0"/>
              <a:t>However, </a:t>
            </a:r>
            <a:r>
              <a:rPr lang="en-ZA" dirty="0" smtClean="0"/>
              <a:t>due to rapid development since the 80’s the water resource is fully utilised in the </a:t>
            </a:r>
            <a:r>
              <a:rPr lang="en-ZA" dirty="0" err="1" smtClean="0"/>
              <a:t>Komati</a:t>
            </a:r>
            <a:r>
              <a:rPr lang="en-ZA" dirty="0" smtClean="0"/>
              <a:t> and Crocodile catchments</a:t>
            </a:r>
          </a:p>
          <a:p>
            <a:pPr lvl="1"/>
            <a:r>
              <a:rPr lang="en-ZA" dirty="0" smtClean="0"/>
              <a:t>The water resource in the </a:t>
            </a:r>
            <a:r>
              <a:rPr lang="en-ZA" dirty="0" err="1" smtClean="0"/>
              <a:t>Sabie</a:t>
            </a:r>
            <a:r>
              <a:rPr lang="en-ZA" dirty="0" smtClean="0"/>
              <a:t> catchment is not yet fully utilised but has been fully allocated. These allocations will be taken up shortly to improve delivery of water services in the Sand River catchment.</a:t>
            </a:r>
          </a:p>
          <a:p>
            <a:pPr lvl="1"/>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72560" cy="1143000"/>
          </a:xfrm>
        </p:spPr>
        <p:txBody>
          <a:bodyPr/>
          <a:lstStyle/>
          <a:p>
            <a:r>
              <a:rPr lang="en-ZA" dirty="0" smtClean="0"/>
              <a:t>Water Quality</a:t>
            </a:r>
            <a:br>
              <a:rPr lang="en-ZA" dirty="0" smtClean="0"/>
            </a:br>
            <a:endParaRPr lang="en-ZA" dirty="0"/>
          </a:p>
        </p:txBody>
      </p:sp>
      <p:sp>
        <p:nvSpPr>
          <p:cNvPr id="3" name="Content Placeholder 2"/>
          <p:cNvSpPr>
            <a:spLocks noGrp="1"/>
          </p:cNvSpPr>
          <p:nvPr>
            <p:ph idx="1"/>
          </p:nvPr>
        </p:nvSpPr>
        <p:spPr/>
        <p:txBody>
          <a:bodyPr/>
          <a:lstStyle/>
          <a:p>
            <a:pPr lvl="1"/>
            <a:r>
              <a:rPr lang="en-ZA" dirty="0" smtClean="0"/>
              <a:t>Several of the recent studies have analysed the water quality situation, although not in great detail.</a:t>
            </a:r>
          </a:p>
          <a:p>
            <a:pPr lvl="1"/>
            <a:r>
              <a:rPr lang="en-ZA" dirty="0" smtClean="0"/>
              <a:t>From these studies, the problem areas in the </a:t>
            </a:r>
            <a:r>
              <a:rPr lang="en-ZA" dirty="0" err="1" smtClean="0"/>
              <a:t>Inkomati</a:t>
            </a:r>
            <a:r>
              <a:rPr lang="en-ZA" dirty="0" smtClean="0"/>
              <a:t> are known. They are:</a:t>
            </a:r>
          </a:p>
          <a:p>
            <a:pPr lvl="2"/>
            <a:r>
              <a:rPr lang="en-ZA" dirty="0" smtClean="0"/>
              <a:t>Lower Elands River (SAPPI effluent)</a:t>
            </a:r>
          </a:p>
          <a:p>
            <a:pPr lvl="2"/>
            <a:r>
              <a:rPr lang="en-ZA" dirty="0" smtClean="0"/>
              <a:t>Upper </a:t>
            </a:r>
            <a:r>
              <a:rPr lang="en-ZA" dirty="0" err="1" smtClean="0"/>
              <a:t>Komati</a:t>
            </a:r>
            <a:r>
              <a:rPr lang="en-ZA" dirty="0" smtClean="0"/>
              <a:t> (AMD)</a:t>
            </a:r>
          </a:p>
          <a:p>
            <a:pPr lvl="2"/>
            <a:r>
              <a:rPr lang="en-ZA" dirty="0" smtClean="0"/>
              <a:t>Middle Crocodile (</a:t>
            </a:r>
            <a:r>
              <a:rPr lang="en-ZA" dirty="0" err="1" smtClean="0"/>
              <a:t>Nelspruit</a:t>
            </a:r>
            <a:r>
              <a:rPr lang="en-ZA" dirty="0" smtClean="0"/>
              <a:t> urban effluent)</a:t>
            </a:r>
          </a:p>
          <a:p>
            <a:pPr lvl="1"/>
            <a:r>
              <a:rPr lang="en-ZA" dirty="0" smtClean="0"/>
              <a:t>Modelling of these problem areas will be undertaken if it will add value to the project</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51262"/>
            <a:ext cx="8572560" cy="906028"/>
          </a:xfrm>
        </p:spPr>
        <p:txBody>
          <a:bodyPr/>
          <a:lstStyle/>
          <a:p>
            <a:r>
              <a:rPr lang="en-ZA" dirty="0" smtClean="0"/>
              <a:t>Economy</a:t>
            </a:r>
            <a:br>
              <a:rPr lang="en-ZA" dirty="0" smtClean="0"/>
            </a:br>
            <a:endParaRPr lang="en-ZA" dirty="0"/>
          </a:p>
        </p:txBody>
      </p:sp>
      <p:sp>
        <p:nvSpPr>
          <p:cNvPr id="3" name="Content Placeholder 2"/>
          <p:cNvSpPr>
            <a:spLocks noGrp="1"/>
          </p:cNvSpPr>
          <p:nvPr>
            <p:ph idx="1"/>
          </p:nvPr>
        </p:nvSpPr>
        <p:spPr/>
        <p:txBody>
          <a:bodyPr/>
          <a:lstStyle/>
          <a:p>
            <a:pPr lvl="1"/>
            <a:r>
              <a:rPr lang="en-ZA" dirty="0" smtClean="0"/>
              <a:t>The economy will be evaluated in terms of the contribution to GDP and employment creation within each zone</a:t>
            </a:r>
          </a:p>
          <a:p>
            <a:pPr lvl="1"/>
            <a:r>
              <a:rPr lang="en-ZA" dirty="0" smtClean="0"/>
              <a:t>The value of water to each sector  will be evaluated</a:t>
            </a:r>
          </a:p>
          <a:p>
            <a:pPr lvl="1"/>
            <a:r>
              <a:rPr lang="en-ZA" dirty="0" smtClean="0"/>
              <a:t>The impact of scenarios can then be evaluated socio-economic terms</a:t>
            </a:r>
          </a:p>
          <a:p>
            <a:pPr lvl="1"/>
            <a:r>
              <a:rPr lang="en-ZA" dirty="0" smtClean="0"/>
              <a:t>This work was done as part of previous studies but will be updated as part of this Classification Study</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Ecology</a:t>
            </a:r>
            <a:endParaRPr lang="en-ZA" dirty="0"/>
          </a:p>
        </p:txBody>
      </p:sp>
      <p:sp>
        <p:nvSpPr>
          <p:cNvPr id="3" name="Content Placeholder 2"/>
          <p:cNvSpPr>
            <a:spLocks noGrp="1"/>
          </p:cNvSpPr>
          <p:nvPr>
            <p:ph idx="1"/>
          </p:nvPr>
        </p:nvSpPr>
        <p:spPr/>
        <p:txBody>
          <a:bodyPr/>
          <a:lstStyle/>
          <a:p>
            <a:r>
              <a:rPr lang="en-ZA" dirty="0" smtClean="0"/>
              <a:t>The ecological Reserve has been determined throughout the </a:t>
            </a:r>
            <a:r>
              <a:rPr lang="en-ZA" dirty="0" err="1" smtClean="0"/>
              <a:t>Inkomati</a:t>
            </a:r>
            <a:r>
              <a:rPr lang="en-ZA" dirty="0" smtClean="0"/>
              <a:t> WMA</a:t>
            </a:r>
          </a:p>
          <a:p>
            <a:r>
              <a:rPr lang="en-ZA" dirty="0" smtClean="0"/>
              <a:t>The determination of the </a:t>
            </a:r>
            <a:r>
              <a:rPr lang="en-ZA" dirty="0" err="1" smtClean="0"/>
              <a:t>Komati</a:t>
            </a:r>
            <a:r>
              <a:rPr lang="en-ZA" dirty="0" smtClean="0"/>
              <a:t> River was completed in 2006 while that of the Crocodile and </a:t>
            </a:r>
            <a:r>
              <a:rPr lang="en-ZA" dirty="0" err="1" smtClean="0"/>
              <a:t>Sabie</a:t>
            </a:r>
            <a:r>
              <a:rPr lang="en-ZA" dirty="0" smtClean="0"/>
              <a:t> was completed in 2010.</a:t>
            </a:r>
          </a:p>
          <a:p>
            <a:r>
              <a:rPr lang="en-ZA" dirty="0" smtClean="0"/>
              <a:t>In general, the ecology of the rivers in the </a:t>
            </a:r>
            <a:r>
              <a:rPr lang="en-ZA" dirty="0" err="1" smtClean="0"/>
              <a:t>Inkomati</a:t>
            </a:r>
            <a:r>
              <a:rPr lang="en-ZA" dirty="0" smtClean="0"/>
              <a:t> are in a good state with many undeveloped catchments in a near to pristine state.</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Possible problem areas are:</a:t>
            </a:r>
          </a:p>
          <a:p>
            <a:pPr lvl="1"/>
            <a:r>
              <a:rPr lang="en-ZA" dirty="0" smtClean="0"/>
              <a:t>The lower </a:t>
            </a:r>
            <a:r>
              <a:rPr lang="en-ZA" dirty="0" err="1" smtClean="0"/>
              <a:t>Komati</a:t>
            </a:r>
            <a:r>
              <a:rPr lang="en-ZA" dirty="0" smtClean="0"/>
              <a:t> downstream of the confluence with the </a:t>
            </a:r>
            <a:r>
              <a:rPr lang="en-ZA" dirty="0" err="1" smtClean="0"/>
              <a:t>Lomati</a:t>
            </a:r>
            <a:r>
              <a:rPr lang="en-ZA" dirty="0" smtClean="0"/>
              <a:t> River</a:t>
            </a:r>
          </a:p>
          <a:p>
            <a:pPr lvl="1"/>
            <a:r>
              <a:rPr lang="en-ZA" dirty="0" smtClean="0"/>
              <a:t>The lower reaches of the Crocodile River</a:t>
            </a:r>
          </a:p>
          <a:p>
            <a:pPr lvl="1"/>
            <a:r>
              <a:rPr lang="en-ZA" dirty="0" smtClean="0"/>
              <a:t>The high ecological </a:t>
            </a:r>
            <a:r>
              <a:rPr lang="en-ZA" dirty="0" err="1" smtClean="0"/>
              <a:t>catgegory</a:t>
            </a:r>
            <a:r>
              <a:rPr lang="en-ZA" dirty="0" smtClean="0"/>
              <a:t> assigned to the </a:t>
            </a:r>
            <a:r>
              <a:rPr lang="en-ZA" dirty="0" err="1" smtClean="0"/>
              <a:t>Sabie</a:t>
            </a:r>
            <a:r>
              <a:rPr lang="en-ZA" dirty="0" smtClean="0"/>
              <a:t> River (A/B) will become increasingly difficult to maintain with increasing domestic water requirements.</a:t>
            </a:r>
          </a:p>
          <a:p>
            <a:pPr lvl="1"/>
            <a:r>
              <a:rPr lang="en-ZA" dirty="0" smtClean="0"/>
              <a:t>Pressure to reinstate forestry and re-vitalise irrigation in the Sand River will put the ecology of this river under stress.</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The Present Ecological State of all river reaches in the </a:t>
            </a:r>
            <a:r>
              <a:rPr lang="en-ZA" dirty="0" err="1" smtClean="0"/>
              <a:t>Inkomati</a:t>
            </a:r>
            <a:r>
              <a:rPr lang="en-ZA" dirty="0" smtClean="0"/>
              <a:t> WMA have been determined at a fine resolution as part of a previous project.</a:t>
            </a:r>
          </a:p>
          <a:p>
            <a:r>
              <a:rPr lang="en-ZA" dirty="0" smtClean="0"/>
              <a:t>This will be used as a starting point as part of this Classification process.</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The Study Area</a:t>
            </a:r>
            <a:endParaRPr lang="en-ZA" dirty="0"/>
          </a:p>
        </p:txBody>
      </p:sp>
      <p:sp>
        <p:nvSpPr>
          <p:cNvPr id="4" name="Content Placeholder 3"/>
          <p:cNvSpPr>
            <a:spLocks noGrp="1"/>
          </p:cNvSpPr>
          <p:nvPr>
            <p:ph idx="1"/>
          </p:nvPr>
        </p:nvSpPr>
        <p:spPr/>
        <p:txBody>
          <a:bodyPr/>
          <a:lstStyle/>
          <a:p>
            <a:r>
              <a:rPr lang="en-ZA" dirty="0" smtClean="0"/>
              <a:t>The study area consists of the </a:t>
            </a:r>
            <a:r>
              <a:rPr lang="en-ZA" dirty="0" err="1" smtClean="0"/>
              <a:t>Inkomati</a:t>
            </a:r>
            <a:r>
              <a:rPr lang="en-ZA" dirty="0" smtClean="0"/>
              <a:t> Water Management Area.</a:t>
            </a:r>
          </a:p>
          <a:p>
            <a:r>
              <a:rPr lang="en-ZA" dirty="0" smtClean="0"/>
              <a:t>There are three distinct and largely independent catchments in the WMA:</a:t>
            </a:r>
          </a:p>
          <a:p>
            <a:pPr lvl="1"/>
            <a:r>
              <a:rPr lang="en-ZA" dirty="0" smtClean="0"/>
              <a:t>The </a:t>
            </a:r>
            <a:r>
              <a:rPr lang="en-ZA" dirty="0" err="1" smtClean="0"/>
              <a:t>Komati</a:t>
            </a:r>
            <a:r>
              <a:rPr lang="en-ZA" dirty="0" smtClean="0"/>
              <a:t> River</a:t>
            </a:r>
          </a:p>
          <a:p>
            <a:pPr lvl="1"/>
            <a:r>
              <a:rPr lang="en-ZA" dirty="0" smtClean="0"/>
              <a:t>The Crocodile River, and </a:t>
            </a:r>
          </a:p>
          <a:p>
            <a:pPr lvl="1"/>
            <a:r>
              <a:rPr lang="en-ZA" dirty="0" smtClean="0"/>
              <a:t>The </a:t>
            </a:r>
            <a:r>
              <a:rPr lang="en-ZA" dirty="0" err="1" smtClean="0"/>
              <a:t>Sabie</a:t>
            </a:r>
            <a:r>
              <a:rPr lang="en-ZA" dirty="0" smtClean="0"/>
              <a:t> River</a:t>
            </a:r>
          </a:p>
          <a:p>
            <a:pPr>
              <a:buNone/>
            </a:pPr>
            <a:endParaRPr lang="en-ZA" dirty="0"/>
          </a:p>
        </p:txBody>
      </p:sp>
      <p:sp>
        <p:nvSpPr>
          <p:cNvPr id="2" name="Slide Number Placeholder 1"/>
          <p:cNvSpPr>
            <a:spLocks noGrp="1"/>
          </p:cNvSpPr>
          <p:nvPr>
            <p:ph type="sldNum" sz="quarter" idx="12"/>
          </p:nvPr>
        </p:nvSpPr>
        <p:spPr/>
        <p:txBody>
          <a:bodyPr/>
          <a:lstStyle/>
          <a:p>
            <a:pPr>
              <a:defRPr/>
            </a:pPr>
            <a:fld id="{AA80D5D7-D489-4F0A-867E-0D072B0DF06E}"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Ecosystem Services</a:t>
            </a:r>
            <a:endParaRPr lang="en-ZA" dirty="0"/>
          </a:p>
        </p:txBody>
      </p:sp>
      <p:sp>
        <p:nvSpPr>
          <p:cNvPr id="3" name="Content Placeholder 2"/>
          <p:cNvSpPr>
            <a:spLocks noGrp="1"/>
          </p:cNvSpPr>
          <p:nvPr>
            <p:ph idx="1"/>
          </p:nvPr>
        </p:nvSpPr>
        <p:spPr>
          <a:xfrm>
            <a:off x="285720" y="1240051"/>
            <a:ext cx="8572560" cy="4525963"/>
          </a:xfrm>
        </p:spPr>
        <p:txBody>
          <a:bodyPr/>
          <a:lstStyle/>
          <a:p>
            <a:r>
              <a:rPr lang="en-ZA" dirty="0" smtClean="0"/>
              <a:t>Ecosystem Services considers benefits that rural communities can derive directly from the river.</a:t>
            </a:r>
          </a:p>
          <a:p>
            <a:r>
              <a:rPr lang="en-ZA" dirty="0" smtClean="0"/>
              <a:t>These can be categorised as </a:t>
            </a:r>
            <a:r>
              <a:rPr lang="en-ZA" b="1" dirty="0" smtClean="0"/>
              <a:t>provisioning services</a:t>
            </a:r>
            <a:r>
              <a:rPr lang="en-ZA" dirty="0" smtClean="0"/>
              <a:t>:</a:t>
            </a:r>
          </a:p>
          <a:p>
            <a:pPr lvl="1"/>
            <a:r>
              <a:rPr lang="en-ZA" dirty="0" smtClean="0"/>
              <a:t>Fishing</a:t>
            </a:r>
          </a:p>
          <a:p>
            <a:pPr lvl="1"/>
            <a:r>
              <a:rPr lang="en-ZA" dirty="0" smtClean="0"/>
              <a:t>Riparian trees and shrubs</a:t>
            </a:r>
          </a:p>
          <a:p>
            <a:pPr lvl="1"/>
            <a:r>
              <a:rPr lang="en-ZA" dirty="0" smtClean="0"/>
              <a:t>Medicinal herbs and plants</a:t>
            </a:r>
          </a:p>
          <a:p>
            <a:pPr lvl="1"/>
            <a:r>
              <a:rPr lang="en-ZA" dirty="0" smtClean="0"/>
              <a:t>Grazing in the riparian zone</a:t>
            </a:r>
          </a:p>
          <a:p>
            <a:pPr lvl="1"/>
            <a:r>
              <a:rPr lang="en-ZA" dirty="0" smtClean="0"/>
              <a:t>Crop cultivation in the flood plain</a:t>
            </a:r>
          </a:p>
          <a:p>
            <a:pPr lvl="1"/>
            <a:r>
              <a:rPr lang="en-ZA" dirty="0" smtClean="0"/>
              <a:t>Fibres for making baskets and mats</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b="1" dirty="0" smtClean="0"/>
              <a:t>Cultural services</a:t>
            </a:r>
            <a:r>
              <a:rPr lang="en-ZA" dirty="0" smtClean="0"/>
              <a:t>, such as</a:t>
            </a:r>
          </a:p>
          <a:p>
            <a:pPr lvl="1"/>
            <a:r>
              <a:rPr lang="en-ZA" dirty="0" smtClean="0"/>
              <a:t>Cultural and ritual use of rivers</a:t>
            </a:r>
          </a:p>
          <a:p>
            <a:pPr lvl="1"/>
            <a:r>
              <a:rPr lang="en-ZA" dirty="0" smtClean="0"/>
              <a:t>Aesthetic or historical importance</a:t>
            </a:r>
          </a:p>
          <a:p>
            <a:r>
              <a:rPr lang="en-ZA" b="1" dirty="0" smtClean="0"/>
              <a:t>Regulating services</a:t>
            </a:r>
          </a:p>
          <a:p>
            <a:pPr lvl="1"/>
            <a:r>
              <a:rPr lang="en-ZA" dirty="0" smtClean="0"/>
              <a:t>Water quality</a:t>
            </a:r>
          </a:p>
          <a:p>
            <a:pPr lvl="1">
              <a:buNone/>
            </a:pP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65760" y="674816"/>
            <a:ext cx="8321040" cy="523220"/>
          </a:xfrm>
          <a:prstGeom prst="rect">
            <a:avLst/>
          </a:prstGeom>
          <a:solidFill>
            <a:schemeClr val="bg1"/>
          </a:solidFill>
        </p:spPr>
        <p:txBody>
          <a:bodyPr wrap="square" rtlCol="0">
            <a:spAutoFit/>
          </a:bodyPr>
          <a:lstStyle/>
          <a:p>
            <a:pPr algn="ctr"/>
            <a:r>
              <a:rPr lang="en-ZA" sz="2800" b="1" smtClean="0">
                <a:solidFill>
                  <a:schemeClr val="tx1"/>
                </a:solidFill>
                <a:latin typeface="Futura Md BT" pitchFamily="34" charset="0"/>
              </a:rPr>
              <a:t>PROJECT PLAN AND STUDY TASKS</a:t>
            </a:r>
            <a:endParaRPr lang="en-ZA" sz="2800" b="1">
              <a:solidFill>
                <a:schemeClr val="tx1"/>
              </a:solidFill>
              <a:latin typeface="Futura Md BT" pitchFamily="34" charset="0"/>
            </a:endParaRPr>
          </a:p>
        </p:txBody>
      </p:sp>
      <p:sp>
        <p:nvSpPr>
          <p:cNvPr id="4" name="Rounded Rectangle 3"/>
          <p:cNvSpPr/>
          <p:nvPr/>
        </p:nvSpPr>
        <p:spPr>
          <a:xfrm>
            <a:off x="504009" y="1789611"/>
            <a:ext cx="4088674" cy="679269"/>
          </a:xfrm>
          <a:prstGeom prst="roundRect">
            <a:avLst/>
          </a:prstGeom>
          <a:gradFill>
            <a:gsLst>
              <a:gs pos="0">
                <a:schemeClr val="accent1">
                  <a:tint val="100000"/>
                  <a:shade val="100000"/>
                  <a:satMod val="130000"/>
                </a:schemeClr>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tx1"/>
                </a:solidFill>
                <a:latin typeface="Futura Md BT" pitchFamily="34" charset="0"/>
              </a:rPr>
              <a:t>1.  Status quo, catchment  delineation</a:t>
            </a:r>
            <a:endParaRPr lang="en-ZA" sz="2400" b="1" dirty="0">
              <a:solidFill>
                <a:schemeClr val="tx1"/>
              </a:solidFill>
              <a:latin typeface="Futura Md BT" pitchFamily="34" charset="0"/>
            </a:endParaRPr>
          </a:p>
        </p:txBody>
      </p:sp>
      <p:sp>
        <p:nvSpPr>
          <p:cNvPr id="5" name="TextBox 4"/>
          <p:cNvSpPr txBox="1"/>
          <p:nvPr/>
        </p:nvSpPr>
        <p:spPr>
          <a:xfrm>
            <a:off x="1257663" y="1181947"/>
            <a:ext cx="2547257" cy="400110"/>
          </a:xfrm>
          <a:prstGeom prst="rect">
            <a:avLst/>
          </a:prstGeom>
          <a:noFill/>
        </p:spPr>
        <p:txBody>
          <a:bodyPr wrap="square" rtlCol="0">
            <a:spAutoFit/>
          </a:bodyPr>
          <a:lstStyle/>
          <a:p>
            <a:pPr algn="ctr"/>
            <a:r>
              <a:rPr lang="en-ZA" sz="2000" b="1" dirty="0" smtClean="0">
                <a:solidFill>
                  <a:schemeClr val="tx1"/>
                </a:solidFill>
                <a:latin typeface="Futura Md BT" pitchFamily="34" charset="0"/>
              </a:rPr>
              <a:t>TECHNICAL STEPS</a:t>
            </a:r>
            <a:endParaRPr lang="en-ZA" sz="2000" b="1" dirty="0">
              <a:solidFill>
                <a:schemeClr val="tx1"/>
              </a:solidFill>
              <a:latin typeface="Futura Md BT" pitchFamily="34" charset="0"/>
            </a:endParaRPr>
          </a:p>
        </p:txBody>
      </p:sp>
      <p:sp>
        <p:nvSpPr>
          <p:cNvPr id="14" name="Rounded Rectangle 13"/>
          <p:cNvSpPr/>
          <p:nvPr/>
        </p:nvSpPr>
        <p:spPr>
          <a:xfrm>
            <a:off x="483326" y="2975430"/>
            <a:ext cx="4088674" cy="1378856"/>
          </a:xfrm>
          <a:prstGeom prst="roundRect">
            <a:avLst/>
          </a:prstGeom>
          <a:gradFill>
            <a:gsLst>
              <a:gs pos="0">
                <a:schemeClr val="accent1">
                  <a:tint val="100000"/>
                  <a:shade val="100000"/>
                  <a:satMod val="130000"/>
                </a:schemeClr>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tx1"/>
                </a:solidFill>
                <a:latin typeface="Futura Md BT" pitchFamily="34" charset="0"/>
              </a:rPr>
              <a:t>3.  Quantify Ecological Water Requirement &amp; links to Ecological goods and Services</a:t>
            </a:r>
            <a:endParaRPr lang="en-ZA" sz="2400" b="1" dirty="0">
              <a:solidFill>
                <a:schemeClr val="tx1"/>
              </a:solidFill>
              <a:latin typeface="Futura Md BT" pitchFamily="34" charset="0"/>
            </a:endParaRPr>
          </a:p>
        </p:txBody>
      </p:sp>
      <p:sp>
        <p:nvSpPr>
          <p:cNvPr id="15" name="Rounded Rectangle 14"/>
          <p:cNvSpPr/>
          <p:nvPr/>
        </p:nvSpPr>
        <p:spPr>
          <a:xfrm>
            <a:off x="483326" y="4973848"/>
            <a:ext cx="4088674" cy="679269"/>
          </a:xfrm>
          <a:prstGeom prst="roundRect">
            <a:avLst/>
          </a:prstGeom>
          <a:gradFill>
            <a:gsLst>
              <a:gs pos="0">
                <a:schemeClr val="accent1">
                  <a:tint val="100000"/>
                  <a:shade val="100000"/>
                  <a:satMod val="130000"/>
                </a:schemeClr>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tx1"/>
                </a:solidFill>
                <a:latin typeface="Futura Md BT" pitchFamily="34" charset="0"/>
              </a:rPr>
              <a:t>4.  Develop &amp; evaluate scenarios in IWRM</a:t>
            </a:r>
            <a:endParaRPr lang="en-ZA" sz="2400" b="1" dirty="0">
              <a:solidFill>
                <a:schemeClr val="tx1"/>
              </a:solidFill>
              <a:latin typeface="Futura Md BT" pitchFamily="34" charset="0"/>
            </a:endParaRPr>
          </a:p>
        </p:txBody>
      </p:sp>
      <p:sp>
        <p:nvSpPr>
          <p:cNvPr id="16" name="Rounded Rectangle 15"/>
          <p:cNvSpPr/>
          <p:nvPr/>
        </p:nvSpPr>
        <p:spPr>
          <a:xfrm>
            <a:off x="483326" y="6178731"/>
            <a:ext cx="4088674" cy="679269"/>
          </a:xfrm>
          <a:prstGeom prst="roundRect">
            <a:avLst/>
          </a:prstGeom>
          <a:gradFill>
            <a:gsLst>
              <a:gs pos="0">
                <a:schemeClr val="accent1">
                  <a:tint val="100000"/>
                  <a:shade val="100000"/>
                  <a:satMod val="130000"/>
                </a:schemeClr>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a:solidFill>
                  <a:schemeClr val="tx1"/>
                </a:solidFill>
                <a:latin typeface="Futura Md BT" pitchFamily="34" charset="0"/>
              </a:rPr>
              <a:t>6</a:t>
            </a:r>
            <a:r>
              <a:rPr lang="en-ZA" sz="2400" b="1" smtClean="0">
                <a:solidFill>
                  <a:schemeClr val="tx1"/>
                </a:solidFill>
                <a:latin typeface="Futura Md BT" pitchFamily="34" charset="0"/>
              </a:rPr>
              <a:t>.  RQO</a:t>
            </a:r>
            <a:endParaRPr lang="en-ZA" sz="2400" b="1">
              <a:solidFill>
                <a:schemeClr val="tx1"/>
              </a:solidFill>
              <a:latin typeface="Futura Md BT" pitchFamily="34" charset="0"/>
            </a:endParaRPr>
          </a:p>
        </p:txBody>
      </p:sp>
      <p:sp>
        <p:nvSpPr>
          <p:cNvPr id="17" name="TextBox 16"/>
          <p:cNvSpPr txBox="1"/>
          <p:nvPr/>
        </p:nvSpPr>
        <p:spPr>
          <a:xfrm>
            <a:off x="5855063" y="1338822"/>
            <a:ext cx="2547257" cy="400110"/>
          </a:xfrm>
          <a:prstGeom prst="rect">
            <a:avLst/>
          </a:prstGeom>
          <a:noFill/>
        </p:spPr>
        <p:txBody>
          <a:bodyPr wrap="square" rtlCol="0">
            <a:spAutoFit/>
          </a:bodyPr>
          <a:lstStyle/>
          <a:p>
            <a:pPr algn="ctr"/>
            <a:r>
              <a:rPr lang="en-ZA" sz="2000" b="1" smtClean="0">
                <a:solidFill>
                  <a:schemeClr val="tx1"/>
                </a:solidFill>
                <a:latin typeface="Futura Md BT" pitchFamily="34" charset="0"/>
              </a:rPr>
              <a:t>OTHER STEPS</a:t>
            </a:r>
            <a:endParaRPr lang="en-ZA" sz="2000" b="1">
              <a:solidFill>
                <a:schemeClr val="tx1"/>
              </a:solidFill>
              <a:latin typeface="Futura Md BT" pitchFamily="34" charset="0"/>
            </a:endParaRPr>
          </a:p>
        </p:txBody>
      </p:sp>
      <p:sp>
        <p:nvSpPr>
          <p:cNvPr id="18" name="Rounded Rectangle 17"/>
          <p:cNvSpPr/>
          <p:nvPr/>
        </p:nvSpPr>
        <p:spPr>
          <a:xfrm rot="16200000">
            <a:off x="4738831" y="3449728"/>
            <a:ext cx="4088674" cy="679269"/>
          </a:xfrm>
          <a:prstGeom prst="roundRect">
            <a:avLst/>
          </a:prstGeom>
          <a:gradFill>
            <a:gsLst>
              <a:gs pos="0">
                <a:schemeClr val="accent3">
                  <a:lumMod val="75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smtClean="0">
                <a:solidFill>
                  <a:schemeClr val="tx1"/>
                </a:solidFill>
                <a:latin typeface="Futura Md BT" pitchFamily="34" charset="0"/>
              </a:rPr>
              <a:t>2. Visioning</a:t>
            </a:r>
            <a:endParaRPr lang="en-ZA" sz="2400" b="1">
              <a:solidFill>
                <a:schemeClr val="tx1"/>
              </a:solidFill>
              <a:latin typeface="Futura Md BT" pitchFamily="34" charset="0"/>
            </a:endParaRPr>
          </a:p>
        </p:txBody>
      </p:sp>
      <p:sp>
        <p:nvSpPr>
          <p:cNvPr id="22" name="Rounded Rectangle 21"/>
          <p:cNvSpPr/>
          <p:nvPr/>
        </p:nvSpPr>
        <p:spPr>
          <a:xfrm rot="16200000">
            <a:off x="5890245" y="3449728"/>
            <a:ext cx="4088674" cy="679269"/>
          </a:xfrm>
          <a:prstGeom prst="roundRect">
            <a:avLst/>
          </a:prstGeom>
          <a:gradFill>
            <a:gsLst>
              <a:gs pos="0">
                <a:schemeClr val="accent3">
                  <a:lumMod val="75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smtClean="0">
                <a:solidFill>
                  <a:schemeClr val="tx1"/>
                </a:solidFill>
                <a:latin typeface="Futura Md BT" pitchFamily="34" charset="0"/>
              </a:rPr>
              <a:t>8. Gazetting</a:t>
            </a:r>
            <a:endParaRPr lang="en-ZA" sz="2400" b="1">
              <a:solidFill>
                <a:schemeClr val="tx1"/>
              </a:solidFill>
              <a:latin typeface="Futura Md BT" pitchFamily="34" charset="0"/>
            </a:endParaRPr>
          </a:p>
        </p:txBody>
      </p:sp>
      <p:sp>
        <p:nvSpPr>
          <p:cNvPr id="8" name="Down Arrow 7"/>
          <p:cNvSpPr/>
          <p:nvPr/>
        </p:nvSpPr>
        <p:spPr>
          <a:xfrm>
            <a:off x="2391592" y="2468880"/>
            <a:ext cx="313509" cy="470164"/>
          </a:xfrm>
          <a:prstGeom prst="downArrow">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4" name="Down Arrow 33"/>
          <p:cNvSpPr/>
          <p:nvPr/>
        </p:nvSpPr>
        <p:spPr>
          <a:xfrm>
            <a:off x="2319020" y="4488036"/>
            <a:ext cx="313509" cy="470164"/>
          </a:xfrm>
          <a:prstGeom prst="downArrow">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5" name="Down Arrow 34"/>
          <p:cNvSpPr/>
          <p:nvPr/>
        </p:nvSpPr>
        <p:spPr>
          <a:xfrm>
            <a:off x="2333535" y="5711175"/>
            <a:ext cx="313509" cy="470164"/>
          </a:xfrm>
          <a:prstGeom prst="downArrow">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Up-Down Arrow 8"/>
          <p:cNvSpPr/>
          <p:nvPr/>
        </p:nvSpPr>
        <p:spPr>
          <a:xfrm>
            <a:off x="4749800" y="1700640"/>
            <a:ext cx="520700" cy="4177445"/>
          </a:xfrm>
          <a:prstGeom prst="upDownArrow">
            <a:avLst/>
          </a:prstGeom>
          <a:gradFill flip="none" rotWithShape="1">
            <a:gsLst>
              <a:gs pos="0">
                <a:schemeClr val="accent1">
                  <a:tint val="100000"/>
                  <a:shade val="100000"/>
                  <a:satMod val="130000"/>
                </a:schemeClr>
              </a:gs>
              <a:gs pos="100000">
                <a:schemeClr val="accent3">
                  <a:lumMod val="7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ZA" sz="3200" b="1" dirty="0" smtClean="0">
                <a:solidFill>
                  <a:schemeClr val="tx1"/>
                </a:solidFill>
                <a:latin typeface="Futura Md BT" pitchFamily="34" charset="0"/>
              </a:rPr>
              <a:t>5 stakeholder  process</a:t>
            </a:r>
            <a:endParaRPr lang="en-ZA" sz="3200" b="1" dirty="0">
              <a:solidFill>
                <a:schemeClr val="tx1"/>
              </a:solidFill>
              <a:latin typeface="Futura Md BT" pitchFamily="34" charset="0"/>
            </a:endParaRPr>
          </a:p>
        </p:txBody>
      </p:sp>
      <p:sp>
        <p:nvSpPr>
          <p:cNvPr id="20" name="Up-Down Arrow 19"/>
          <p:cNvSpPr/>
          <p:nvPr/>
        </p:nvSpPr>
        <p:spPr>
          <a:xfrm>
            <a:off x="5532820" y="1700640"/>
            <a:ext cx="520700" cy="4177445"/>
          </a:xfrm>
          <a:prstGeom prst="upDownArrow">
            <a:avLst/>
          </a:prstGeom>
          <a:gradFill flip="none" rotWithShape="1">
            <a:gsLst>
              <a:gs pos="0">
                <a:schemeClr val="accent1">
                  <a:tint val="100000"/>
                  <a:shade val="100000"/>
                  <a:satMod val="130000"/>
                </a:schemeClr>
              </a:gs>
              <a:gs pos="100000">
                <a:schemeClr val="accent3">
                  <a:lumMod val="7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ZA" sz="3200" b="1" dirty="0" smtClean="0">
                <a:solidFill>
                  <a:schemeClr val="tx1"/>
                </a:solidFill>
                <a:latin typeface="Futura Md BT" pitchFamily="34" charset="0"/>
              </a:rPr>
              <a:t>7 capacity building</a:t>
            </a:r>
            <a:endParaRPr lang="en-ZA" sz="3200" b="1" dirty="0">
              <a:solidFill>
                <a:schemeClr val="tx1"/>
              </a:solidFill>
              <a:latin typeface="Futura Md BT" pitchFamily="34" charset="0"/>
            </a:endParaRPr>
          </a:p>
        </p:txBody>
      </p:sp>
    </p:spTree>
    <p:extLst>
      <p:ext uri="{BB962C8B-B14F-4D97-AF65-F5344CB8AC3E}">
        <p14:creationId xmlns="" xmlns:p14="http://schemas.microsoft.com/office/powerpoint/2010/main" val="3749066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pPr>
                <a:defRPr/>
              </a:pPr>
              <a:t>33</a:t>
            </a:fld>
            <a:endParaRPr lang="en-US"/>
          </a:p>
        </p:txBody>
      </p:sp>
      <p:sp>
        <p:nvSpPr>
          <p:cNvPr id="3" name="TextBox 2"/>
          <p:cNvSpPr txBox="1"/>
          <p:nvPr/>
        </p:nvSpPr>
        <p:spPr>
          <a:xfrm>
            <a:off x="3596540" y="2773700"/>
            <a:ext cx="1950919" cy="101566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solidFill>
              <a:sysClr val="windowText" lastClr="000000"/>
            </a:solidFill>
          </a:ln>
        </p:spPr>
        <p:txBody>
          <a:bodyPr wrap="square" rtlCol="0">
            <a:spAutoFit/>
          </a:bodyPr>
          <a:lstStyle>
            <a:defPPr>
              <a:defRPr lang="en-US"/>
            </a:defPPr>
            <a:lvl1pPr algn="ctr">
              <a:defRPr sz="1200">
                <a:latin typeface="Arial"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smtClean="0">
                <a:ln>
                  <a:noFill/>
                </a:ln>
                <a:solidFill>
                  <a:prstClr val="black"/>
                </a:solidFill>
                <a:effectLst/>
                <a:uLnTx/>
                <a:uFillTx/>
                <a:latin typeface="Futura Md BT" pitchFamily="34" charset="0"/>
              </a:rPr>
              <a:t>INTEGRATE,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smtClean="0">
                <a:ln>
                  <a:noFill/>
                </a:ln>
                <a:solidFill>
                  <a:prstClr val="black"/>
                </a:solidFill>
                <a:effectLst/>
                <a:uLnTx/>
                <a:uFillTx/>
                <a:latin typeface="Futura Md BT" pitchFamily="34" charset="0"/>
              </a:rPr>
              <a:t>OVERLAY,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smtClean="0">
                <a:ln>
                  <a:noFill/>
                </a:ln>
                <a:solidFill>
                  <a:prstClr val="black"/>
                </a:solidFill>
                <a:effectLst/>
                <a:uLnTx/>
                <a:uFillTx/>
                <a:latin typeface="Futura Md BT" pitchFamily="34" charset="0"/>
              </a:rPr>
              <a:t>DEFINE IUAs</a:t>
            </a:r>
            <a:endParaRPr kumimoji="0" lang="en-ZA" sz="2000" b="1" i="0" u="none" strike="noStrike" kern="0" cap="none" spc="0" normalizeH="0" baseline="0" noProof="0" dirty="0">
              <a:ln>
                <a:noFill/>
              </a:ln>
              <a:solidFill>
                <a:prstClr val="black"/>
              </a:solidFill>
              <a:effectLst/>
              <a:uLnTx/>
              <a:uFillTx/>
              <a:latin typeface="Futura Md BT" pitchFamily="34" charset="0"/>
            </a:endParaRPr>
          </a:p>
        </p:txBody>
      </p:sp>
      <p:cxnSp>
        <p:nvCxnSpPr>
          <p:cNvPr id="4" name="Straight Arrow Connector 3"/>
          <p:cNvCxnSpPr>
            <a:endCxn id="3" idx="0"/>
          </p:cNvCxnSpPr>
          <p:nvPr/>
        </p:nvCxnSpPr>
        <p:spPr>
          <a:xfrm>
            <a:off x="1494971" y="2207306"/>
            <a:ext cx="3077029" cy="566394"/>
          </a:xfrm>
          <a:prstGeom prst="straightConnector1">
            <a:avLst/>
          </a:prstGeom>
          <a:noFill/>
          <a:ln w="57150" cap="flat" cmpd="sng" algn="ctr">
            <a:solidFill>
              <a:srgbClr val="EEECE1">
                <a:lumMod val="10000"/>
              </a:srgbClr>
            </a:solidFill>
            <a:prstDash val="solid"/>
            <a:tailEnd type="arrow"/>
          </a:ln>
          <a:effectLst/>
        </p:spPr>
      </p:cxnSp>
      <p:sp>
        <p:nvSpPr>
          <p:cNvPr id="5" name="TextBox 4"/>
          <p:cNvSpPr txBox="1"/>
          <p:nvPr/>
        </p:nvSpPr>
        <p:spPr>
          <a:xfrm>
            <a:off x="3147954" y="4467147"/>
            <a:ext cx="2848091" cy="1631216"/>
          </a:xfrm>
          <a:prstGeom prst="rect">
            <a:avLst/>
          </a:prstGeom>
          <a:noFill/>
        </p:spPr>
        <p:txBody>
          <a:bodyPr wrap="square" rtlCol="0">
            <a:spAutoFit/>
          </a:bodyPr>
          <a:lstStyle/>
          <a:p>
            <a:pPr algn="ctr" fontAlgn="auto">
              <a:spcBef>
                <a:spcPts val="0"/>
              </a:spcBef>
              <a:spcAft>
                <a:spcPts val="0"/>
              </a:spcAft>
            </a:pPr>
            <a:r>
              <a:rPr lang="en-ZA" sz="2000" b="1" dirty="0" smtClean="0">
                <a:solidFill>
                  <a:prstClr val="black"/>
                </a:solidFill>
                <a:latin typeface="Futura Md BT" pitchFamily="34" charset="0"/>
                <a:cs typeface="+mn-cs"/>
              </a:rPr>
              <a:t>ZONES OF SIMILAR STATE AND LAND USE THAT CAN BE MANAGED AS ONE ENTITY</a:t>
            </a:r>
            <a:endParaRPr lang="en-ZA" sz="2000" b="1" dirty="0">
              <a:solidFill>
                <a:prstClr val="black"/>
              </a:solidFill>
              <a:latin typeface="Futura Md BT" pitchFamily="34" charset="0"/>
              <a:cs typeface="+mn-cs"/>
            </a:endParaRPr>
          </a:p>
        </p:txBody>
      </p:sp>
      <p:sp>
        <p:nvSpPr>
          <p:cNvPr id="6" name="TextBox 5"/>
          <p:cNvSpPr txBox="1"/>
          <p:nvPr/>
        </p:nvSpPr>
        <p:spPr>
          <a:xfrm>
            <a:off x="69877" y="117049"/>
            <a:ext cx="8929743" cy="954107"/>
          </a:xfrm>
          <a:prstGeom prst="rect">
            <a:avLst/>
          </a:prstGeom>
          <a:solidFill>
            <a:schemeClr val="bg1"/>
          </a:solidFill>
        </p:spPr>
        <p:txBody>
          <a:bodyPr wrap="square" rtlCol="0">
            <a:spAutoFit/>
          </a:bodyPr>
          <a:lstStyle/>
          <a:p>
            <a:pPr algn="ctr"/>
            <a:r>
              <a:rPr lang="en-ZA" sz="2800" b="1" dirty="0" smtClean="0">
                <a:solidFill>
                  <a:schemeClr val="tx1"/>
                </a:solidFill>
                <a:latin typeface="Futura Md BT" pitchFamily="34" charset="0"/>
              </a:rPr>
              <a:t>DELINEATE THE CATCMENT INTO INTEGRATED UNITS OF ANALSYIS</a:t>
            </a:r>
            <a:endParaRPr lang="en-ZA" sz="2800" b="1" dirty="0">
              <a:solidFill>
                <a:schemeClr val="tx1"/>
              </a:solidFill>
              <a:latin typeface="Futura Md BT" pitchFamily="34" charset="0"/>
            </a:endParaRPr>
          </a:p>
        </p:txBody>
      </p:sp>
      <p:sp>
        <p:nvSpPr>
          <p:cNvPr id="7" name="TextBox 6"/>
          <p:cNvSpPr txBox="1"/>
          <p:nvPr/>
        </p:nvSpPr>
        <p:spPr>
          <a:xfrm>
            <a:off x="437793" y="1487391"/>
            <a:ext cx="1928035" cy="707886"/>
          </a:xfrm>
          <a:prstGeom prst="rect">
            <a:avLst/>
          </a:prstGeom>
          <a:noFill/>
        </p:spPr>
        <p:txBody>
          <a:bodyPr wrap="square" rtlCol="0">
            <a:spAutoFit/>
          </a:bodyPr>
          <a:lstStyle/>
          <a:p>
            <a:pPr algn="ctr"/>
            <a:r>
              <a:rPr lang="en-ZA" sz="2000" b="1" dirty="0" smtClean="0">
                <a:latin typeface="Futura Md BT" pitchFamily="34" charset="0"/>
              </a:rPr>
              <a:t>WATER RESOURCES</a:t>
            </a:r>
            <a:endParaRPr lang="en-ZA" sz="2000" b="1" dirty="0">
              <a:latin typeface="Futura Md BT" pitchFamily="34" charset="0"/>
            </a:endParaRPr>
          </a:p>
        </p:txBody>
      </p:sp>
      <p:sp>
        <p:nvSpPr>
          <p:cNvPr id="8" name="TextBox 7"/>
          <p:cNvSpPr txBox="1"/>
          <p:nvPr/>
        </p:nvSpPr>
        <p:spPr>
          <a:xfrm>
            <a:off x="2465421" y="1581560"/>
            <a:ext cx="1653495" cy="400110"/>
          </a:xfrm>
          <a:prstGeom prst="rect">
            <a:avLst/>
          </a:prstGeom>
          <a:noFill/>
        </p:spPr>
        <p:txBody>
          <a:bodyPr wrap="square" rtlCol="0">
            <a:spAutoFit/>
          </a:bodyPr>
          <a:lstStyle/>
          <a:p>
            <a:pPr algn="ctr"/>
            <a:r>
              <a:rPr lang="en-ZA" sz="2000" b="1" dirty="0" smtClean="0">
                <a:latin typeface="Futura Md BT" pitchFamily="34" charset="0"/>
              </a:rPr>
              <a:t>ECONOMY</a:t>
            </a:r>
            <a:endParaRPr lang="en-ZA" sz="2000" b="1" dirty="0">
              <a:latin typeface="Futura Md BT" pitchFamily="34" charset="0"/>
            </a:endParaRPr>
          </a:p>
        </p:txBody>
      </p:sp>
      <p:sp>
        <p:nvSpPr>
          <p:cNvPr id="9" name="TextBox 8"/>
          <p:cNvSpPr txBox="1"/>
          <p:nvPr/>
        </p:nvSpPr>
        <p:spPr>
          <a:xfrm>
            <a:off x="4163594" y="1581560"/>
            <a:ext cx="1380863" cy="400110"/>
          </a:xfrm>
          <a:prstGeom prst="rect">
            <a:avLst/>
          </a:prstGeom>
          <a:noFill/>
        </p:spPr>
        <p:txBody>
          <a:bodyPr wrap="square" rtlCol="0">
            <a:spAutoFit/>
          </a:bodyPr>
          <a:lstStyle/>
          <a:p>
            <a:pPr algn="ctr"/>
            <a:r>
              <a:rPr lang="en-ZA" sz="2000" b="1" dirty="0" smtClean="0">
                <a:latin typeface="Futura Md BT" pitchFamily="34" charset="0"/>
              </a:rPr>
              <a:t>EGSA</a:t>
            </a:r>
            <a:endParaRPr lang="en-ZA" sz="2000" b="1" dirty="0">
              <a:latin typeface="Futura Md BT" pitchFamily="34" charset="0"/>
            </a:endParaRPr>
          </a:p>
        </p:txBody>
      </p:sp>
      <p:sp>
        <p:nvSpPr>
          <p:cNvPr id="10" name="TextBox 9"/>
          <p:cNvSpPr txBox="1"/>
          <p:nvPr/>
        </p:nvSpPr>
        <p:spPr>
          <a:xfrm>
            <a:off x="5388259" y="1439238"/>
            <a:ext cx="1653495" cy="707886"/>
          </a:xfrm>
          <a:prstGeom prst="rect">
            <a:avLst/>
          </a:prstGeom>
          <a:noFill/>
        </p:spPr>
        <p:txBody>
          <a:bodyPr wrap="square" rtlCol="0">
            <a:spAutoFit/>
          </a:bodyPr>
          <a:lstStyle/>
          <a:p>
            <a:pPr algn="ctr"/>
            <a:r>
              <a:rPr lang="en-ZA" sz="2000" b="1" dirty="0" smtClean="0">
                <a:latin typeface="Futura Md BT" pitchFamily="34" charset="0"/>
              </a:rPr>
              <a:t>WATER QUALITY</a:t>
            </a:r>
            <a:endParaRPr lang="en-ZA" sz="2000" b="1" dirty="0">
              <a:latin typeface="Futura Md BT" pitchFamily="34" charset="0"/>
            </a:endParaRPr>
          </a:p>
        </p:txBody>
      </p:sp>
      <p:sp>
        <p:nvSpPr>
          <p:cNvPr id="11" name="TextBox 10"/>
          <p:cNvSpPr txBox="1"/>
          <p:nvPr/>
        </p:nvSpPr>
        <p:spPr>
          <a:xfrm>
            <a:off x="7170823" y="1564472"/>
            <a:ext cx="1653495" cy="400110"/>
          </a:xfrm>
          <a:prstGeom prst="rect">
            <a:avLst/>
          </a:prstGeom>
          <a:noFill/>
        </p:spPr>
        <p:txBody>
          <a:bodyPr wrap="square" rtlCol="0">
            <a:spAutoFit/>
          </a:bodyPr>
          <a:lstStyle/>
          <a:p>
            <a:pPr algn="ctr"/>
            <a:r>
              <a:rPr lang="en-ZA" sz="2000" b="1" dirty="0" smtClean="0">
                <a:latin typeface="Futura Md BT" pitchFamily="34" charset="0"/>
              </a:rPr>
              <a:t>ECOLOGY</a:t>
            </a:r>
            <a:endParaRPr lang="en-ZA" sz="2000" b="1" dirty="0">
              <a:latin typeface="Futura Md BT" pitchFamily="34" charset="0"/>
            </a:endParaRPr>
          </a:p>
        </p:txBody>
      </p:sp>
      <p:cxnSp>
        <p:nvCxnSpPr>
          <p:cNvPr id="13" name="Straight Arrow Connector 12"/>
          <p:cNvCxnSpPr>
            <a:endCxn id="3" idx="0"/>
          </p:cNvCxnSpPr>
          <p:nvPr/>
        </p:nvCxnSpPr>
        <p:spPr>
          <a:xfrm>
            <a:off x="3316513" y="1996849"/>
            <a:ext cx="1255487" cy="776851"/>
          </a:xfrm>
          <a:prstGeom prst="straightConnector1">
            <a:avLst/>
          </a:prstGeom>
          <a:noFill/>
          <a:ln w="57150" cap="flat" cmpd="sng" algn="ctr">
            <a:solidFill>
              <a:srgbClr val="EEECE1">
                <a:lumMod val="10000"/>
              </a:srgbClr>
            </a:solidFill>
            <a:prstDash val="solid"/>
            <a:tailEnd type="arrow"/>
          </a:ln>
          <a:effectLst/>
        </p:spPr>
      </p:cxnSp>
      <p:cxnSp>
        <p:nvCxnSpPr>
          <p:cNvPr id="15" name="Straight Arrow Connector 14"/>
          <p:cNvCxnSpPr>
            <a:endCxn id="3" idx="0"/>
          </p:cNvCxnSpPr>
          <p:nvPr/>
        </p:nvCxnSpPr>
        <p:spPr>
          <a:xfrm rot="5400000">
            <a:off x="4281547" y="2221989"/>
            <a:ext cx="842165" cy="261257"/>
          </a:xfrm>
          <a:prstGeom prst="straightConnector1">
            <a:avLst/>
          </a:prstGeom>
          <a:noFill/>
          <a:ln w="57150" cap="flat" cmpd="sng" algn="ctr">
            <a:solidFill>
              <a:srgbClr val="EEECE1">
                <a:lumMod val="10000"/>
              </a:srgbClr>
            </a:solidFill>
            <a:prstDash val="solid"/>
            <a:tailEnd type="arrow"/>
          </a:ln>
          <a:effectLst/>
        </p:spPr>
      </p:cxnSp>
      <p:cxnSp>
        <p:nvCxnSpPr>
          <p:cNvPr id="17" name="Straight Arrow Connector 16"/>
          <p:cNvCxnSpPr>
            <a:endCxn id="3" idx="0"/>
          </p:cNvCxnSpPr>
          <p:nvPr/>
        </p:nvCxnSpPr>
        <p:spPr>
          <a:xfrm rot="10800000" flipV="1">
            <a:off x="4572000" y="2083934"/>
            <a:ext cx="1589316" cy="689765"/>
          </a:xfrm>
          <a:prstGeom prst="straightConnector1">
            <a:avLst/>
          </a:prstGeom>
          <a:noFill/>
          <a:ln w="57150" cap="flat" cmpd="sng" algn="ctr">
            <a:solidFill>
              <a:srgbClr val="EEECE1">
                <a:lumMod val="10000"/>
              </a:srgbClr>
            </a:solidFill>
            <a:prstDash val="solid"/>
            <a:tailEnd type="arrow"/>
          </a:ln>
          <a:effectLst/>
        </p:spPr>
      </p:cxnSp>
      <p:cxnSp>
        <p:nvCxnSpPr>
          <p:cNvPr id="19" name="Straight Arrow Connector 18"/>
          <p:cNvCxnSpPr/>
          <p:nvPr/>
        </p:nvCxnSpPr>
        <p:spPr>
          <a:xfrm rot="10800000" flipV="1">
            <a:off x="4572001" y="1960562"/>
            <a:ext cx="3309259" cy="782637"/>
          </a:xfrm>
          <a:prstGeom prst="straightConnector1">
            <a:avLst/>
          </a:prstGeom>
          <a:noFill/>
          <a:ln w="57150" cap="flat" cmpd="sng" algn="ctr">
            <a:solidFill>
              <a:srgbClr val="EEECE1">
                <a:lumMod val="10000"/>
              </a:srgbClr>
            </a:solidFill>
            <a:prstDash val="solid"/>
            <a:tailEnd type="arrow"/>
          </a:ln>
          <a:effectLst/>
        </p:spPr>
      </p:cxnSp>
      <p:cxnSp>
        <p:nvCxnSpPr>
          <p:cNvPr id="21" name="Straight Arrow Connector 20"/>
          <p:cNvCxnSpPr/>
          <p:nvPr/>
        </p:nvCxnSpPr>
        <p:spPr>
          <a:xfrm rot="5400000">
            <a:off x="4209711" y="4151653"/>
            <a:ext cx="724580" cy="1"/>
          </a:xfrm>
          <a:prstGeom prst="straightConnector1">
            <a:avLst/>
          </a:prstGeom>
          <a:noFill/>
          <a:ln w="57150" cap="flat" cmpd="sng" algn="ctr">
            <a:solidFill>
              <a:srgbClr val="EEECE1">
                <a:lumMod val="10000"/>
              </a:srgbClr>
            </a:solidFill>
            <a:prstDash val="solid"/>
            <a:tailEnd type="arrow"/>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PRELIMINARY INTEGRATED UNITS OF ANALYSIS</a:t>
            </a:r>
            <a:endParaRPr lang="en-ZA" dirty="0"/>
          </a:p>
        </p:txBody>
      </p:sp>
      <p:sp>
        <p:nvSpPr>
          <p:cNvPr id="3" name="Content Placeholder 2"/>
          <p:cNvSpPr>
            <a:spLocks noGrp="1"/>
          </p:cNvSpPr>
          <p:nvPr>
            <p:ph idx="1"/>
          </p:nvPr>
        </p:nvSpPr>
        <p:spPr/>
        <p:txBody>
          <a:bodyPr/>
          <a:lstStyle/>
          <a:p>
            <a:r>
              <a:rPr lang="en-ZA" dirty="0" smtClean="0"/>
              <a:t>Based on a preliminary catchment delineation,  we have:</a:t>
            </a:r>
          </a:p>
          <a:p>
            <a:pPr lvl="1"/>
            <a:r>
              <a:rPr lang="en-ZA" dirty="0" smtClean="0"/>
              <a:t>37 preliminary </a:t>
            </a:r>
            <a:r>
              <a:rPr lang="en-ZA" dirty="0" err="1" smtClean="0"/>
              <a:t>IUAs</a:t>
            </a:r>
            <a:endParaRPr lang="en-ZA" dirty="0" smtClean="0"/>
          </a:p>
          <a:p>
            <a:pPr lvl="2"/>
            <a:r>
              <a:rPr lang="en-ZA" dirty="0" smtClean="0"/>
              <a:t>9 in the </a:t>
            </a:r>
            <a:r>
              <a:rPr lang="en-ZA" dirty="0" err="1" smtClean="0"/>
              <a:t>Komati</a:t>
            </a:r>
            <a:endParaRPr lang="en-ZA" dirty="0" smtClean="0"/>
          </a:p>
          <a:p>
            <a:pPr lvl="2"/>
            <a:r>
              <a:rPr lang="en-ZA" dirty="0" smtClean="0"/>
              <a:t>14 in Crocodile</a:t>
            </a:r>
          </a:p>
          <a:p>
            <a:pPr lvl="2"/>
            <a:r>
              <a:rPr lang="en-ZA" dirty="0" smtClean="0"/>
              <a:t>15 in the </a:t>
            </a:r>
            <a:r>
              <a:rPr lang="en-ZA" dirty="0" err="1" smtClean="0"/>
              <a:t>Sabie</a:t>
            </a:r>
            <a:r>
              <a:rPr lang="en-ZA" dirty="0" smtClean="0"/>
              <a:t>/Sand</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72560" cy="1143000"/>
          </a:xfrm>
        </p:spPr>
        <p:txBody>
          <a:bodyPr/>
          <a:lstStyle/>
          <a:p>
            <a:r>
              <a:rPr lang="en-ZA" dirty="0" err="1" smtClean="0"/>
              <a:t>Komati</a:t>
            </a: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35</a:t>
            </a:fld>
            <a:endParaRPr lang="en-US"/>
          </a:p>
        </p:txBody>
      </p:sp>
      <p:pic>
        <p:nvPicPr>
          <p:cNvPr id="7" name="Content Placeholder 6" descr="Komati_A4.jpg"/>
          <p:cNvPicPr>
            <a:picLocks noGrp="1" noChangeAspect="1"/>
          </p:cNvPicPr>
          <p:nvPr>
            <p:ph idx="1"/>
          </p:nvPr>
        </p:nvPicPr>
        <p:blipFill>
          <a:blip r:embed="rId2" cstate="print"/>
          <a:stretch>
            <a:fillRect/>
          </a:stretch>
        </p:blipFill>
        <p:spPr>
          <a:xfrm>
            <a:off x="0" y="748124"/>
            <a:ext cx="8595816" cy="6082477"/>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Komati</a:t>
            </a:r>
            <a:r>
              <a:rPr lang="en-ZA" dirty="0" smtClean="0"/>
              <a:t> </a:t>
            </a:r>
            <a:r>
              <a:rPr lang="en-ZA" dirty="0" err="1" smtClean="0"/>
              <a:t>IUAs</a:t>
            </a:r>
            <a:endParaRPr lang="en-ZA" dirty="0"/>
          </a:p>
        </p:txBody>
      </p:sp>
      <p:sp>
        <p:nvSpPr>
          <p:cNvPr id="3" name="Content Placeholder 2"/>
          <p:cNvSpPr>
            <a:spLocks noGrp="1"/>
          </p:cNvSpPr>
          <p:nvPr>
            <p:ph idx="1"/>
          </p:nvPr>
        </p:nvSpPr>
        <p:spPr/>
        <p:txBody>
          <a:bodyPr/>
          <a:lstStyle/>
          <a:p>
            <a:pPr>
              <a:buNone/>
            </a:pPr>
            <a:r>
              <a:rPr lang="en-US" b="1" dirty="0" smtClean="0"/>
              <a:t>KOM1: </a:t>
            </a:r>
            <a:endParaRPr lang="en-ZA" b="1" dirty="0" smtClean="0"/>
          </a:p>
          <a:p>
            <a:r>
              <a:rPr lang="en-US" sz="2400" dirty="0" smtClean="0"/>
              <a:t>This IUA consists of the catchment upstream of the </a:t>
            </a:r>
            <a:r>
              <a:rPr lang="en-US" sz="2400" dirty="0" err="1" smtClean="0"/>
              <a:t>Vygeboom</a:t>
            </a:r>
            <a:r>
              <a:rPr lang="en-US" sz="2400" dirty="0" smtClean="0"/>
              <a:t> dam and includes the </a:t>
            </a:r>
            <a:r>
              <a:rPr lang="en-US" sz="2400" dirty="0" err="1" smtClean="0"/>
              <a:t>Nooitgedacht</a:t>
            </a:r>
            <a:r>
              <a:rPr lang="en-US" sz="2400" dirty="0" smtClean="0"/>
              <a:t> Dam. Water is transferred from these dams to power stations in the </a:t>
            </a:r>
            <a:r>
              <a:rPr lang="en-US" sz="2400" dirty="0" err="1" smtClean="0"/>
              <a:t>Olifants</a:t>
            </a:r>
            <a:r>
              <a:rPr lang="en-US" sz="2400" dirty="0" smtClean="0"/>
              <a:t> catchment. There are several coal mines in this catchment and acid mine drainage is impacting negatively on the water quality of the catchment, especially the upper reaches where towns such as Carolina rely on the water resource.</a:t>
            </a:r>
          </a:p>
          <a:p>
            <a:r>
              <a:rPr lang="en-US" sz="2400" dirty="0" smtClean="0"/>
              <a:t>There is </a:t>
            </a:r>
            <a:r>
              <a:rPr lang="en-US" sz="2400" dirty="0" err="1" smtClean="0"/>
              <a:t>limted</a:t>
            </a:r>
            <a:r>
              <a:rPr lang="en-US" sz="2400" dirty="0" smtClean="0"/>
              <a:t> irrigation and forestry in this IUA.</a:t>
            </a:r>
            <a:endParaRPr lang="en-ZA" sz="2400" dirty="0" smtClean="0"/>
          </a:p>
          <a:p>
            <a:pPr>
              <a:buNone/>
            </a:pP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KOM2</a:t>
            </a:r>
          </a:p>
          <a:p>
            <a:r>
              <a:rPr lang="en-US" sz="2400" dirty="0" smtClean="0"/>
              <a:t>This IUA consists of the </a:t>
            </a:r>
            <a:r>
              <a:rPr lang="en-US" sz="2400" dirty="0" err="1" smtClean="0"/>
              <a:t>Gladdespruit</a:t>
            </a:r>
            <a:r>
              <a:rPr lang="en-US" sz="2400" dirty="0" smtClean="0"/>
              <a:t> catchment which is a major tributary of the Komati River. This IUA is </a:t>
            </a:r>
            <a:r>
              <a:rPr lang="en-US" sz="2400" dirty="0" err="1" smtClean="0"/>
              <a:t>charaterised</a:t>
            </a:r>
            <a:r>
              <a:rPr lang="en-US" sz="2400" dirty="0" smtClean="0"/>
              <a:t> by large areas of forestry. There is a large Nickel mine in this catchment and limited irrigation. Surplus water from this catchment is diverted into the </a:t>
            </a:r>
            <a:r>
              <a:rPr lang="en-US" sz="2400" dirty="0" err="1" smtClean="0"/>
              <a:t>Vygeboom</a:t>
            </a:r>
            <a:r>
              <a:rPr lang="en-US" sz="2400" dirty="0" smtClean="0"/>
              <a:t> Dam contributing to the yield of this dam.</a:t>
            </a:r>
            <a:endParaRPr lang="en-ZA" sz="2400" dirty="0" smtClean="0"/>
          </a:p>
          <a:p>
            <a:pPr>
              <a:buNone/>
            </a:pP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KOM3</a:t>
            </a:r>
          </a:p>
          <a:p>
            <a:r>
              <a:rPr lang="en-US" sz="2400" dirty="0" smtClean="0"/>
              <a:t>The remaining major tributaries (</a:t>
            </a:r>
            <a:r>
              <a:rPr lang="en-US" sz="2400" dirty="0" err="1" smtClean="0"/>
              <a:t>Teesrpuit</a:t>
            </a:r>
            <a:r>
              <a:rPr lang="en-US" sz="2400" dirty="0" smtClean="0"/>
              <a:t>, </a:t>
            </a:r>
            <a:r>
              <a:rPr lang="en-US" sz="2400" dirty="0" err="1" smtClean="0"/>
              <a:t>Seekoeisrpuit</a:t>
            </a:r>
            <a:r>
              <a:rPr lang="en-US" sz="2400" dirty="0" smtClean="0"/>
              <a:t>, </a:t>
            </a:r>
            <a:r>
              <a:rPr lang="en-US" sz="2400" dirty="0" err="1" smtClean="0"/>
              <a:t>Buffelsspruit</a:t>
            </a:r>
            <a:r>
              <a:rPr lang="en-US" sz="2400" dirty="0" smtClean="0"/>
              <a:t>, </a:t>
            </a:r>
            <a:r>
              <a:rPr lang="en-US" sz="2400" dirty="0" err="1" smtClean="0"/>
              <a:t>Mtosoli</a:t>
            </a:r>
            <a:r>
              <a:rPr lang="en-US" sz="2400" dirty="0" smtClean="0"/>
              <a:t> and </a:t>
            </a:r>
            <a:r>
              <a:rPr lang="en-US" sz="2400" dirty="0" err="1" smtClean="0"/>
              <a:t>Mlondizi</a:t>
            </a:r>
            <a:r>
              <a:rPr lang="en-US" sz="2400" dirty="0" smtClean="0"/>
              <a:t>)  of the Komati River comprise this IUA. There are significant areas of forestry in the high-lying areas of these catchments and rural development in the lower reaches. There is limited irrigation in this IUA.</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KOM4</a:t>
            </a:r>
          </a:p>
          <a:p>
            <a:r>
              <a:rPr lang="en-US" sz="2400" dirty="0" smtClean="0"/>
              <a:t>The main stem of the Komati River downstream of the </a:t>
            </a:r>
            <a:r>
              <a:rPr lang="en-US" sz="2400" dirty="0" err="1" smtClean="0"/>
              <a:t>Vygeboom</a:t>
            </a:r>
            <a:r>
              <a:rPr lang="en-US" sz="2400" dirty="0" smtClean="0"/>
              <a:t> Dam and down to the border with Swaziland. The rapidly expanding villages and towns in the area are dependant on water from this river reach. There is limited irrigation in this IUA.</a:t>
            </a:r>
            <a:endParaRPr lang="en-ZA" sz="2400" dirty="0" smtClean="0"/>
          </a:p>
          <a:p>
            <a:pPr>
              <a:buNone/>
            </a:pP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a:t>
            </a:fld>
            <a:endParaRPr lang="en-US"/>
          </a:p>
        </p:txBody>
      </p:sp>
      <p:pic>
        <p:nvPicPr>
          <p:cNvPr id="5" name="Picture 4" descr="inkomati locality (2)"/>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592" t="2046" r="21346" b="3154"/>
          <a:stretch/>
        </p:blipFill>
        <p:spPr bwMode="auto">
          <a:xfrm>
            <a:off x="493485" y="319313"/>
            <a:ext cx="8215085" cy="6125029"/>
          </a:xfrm>
          <a:prstGeom prst="rect">
            <a:avLst/>
          </a:prstGeom>
          <a:noFill/>
          <a:ln w="6350" cap="flat" cmpd="sng" algn="ctr">
            <a:noFill/>
            <a:prstDash val="solid"/>
            <a:miter lim="800000"/>
            <a:headEnd type="none" w="med" len="med"/>
            <a:tailEnd type="none" w="med" len="med"/>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KOM5</a:t>
            </a:r>
          </a:p>
          <a:p>
            <a:r>
              <a:rPr lang="en-US" sz="2400" dirty="0" smtClean="0"/>
              <a:t>The </a:t>
            </a:r>
            <a:r>
              <a:rPr lang="en-US" sz="2400" dirty="0" err="1" smtClean="0"/>
              <a:t>Lomati</a:t>
            </a:r>
            <a:r>
              <a:rPr lang="en-US" sz="2400" dirty="0" smtClean="0"/>
              <a:t> River upstream of Swaziland. There are two significant dams in this IUA, the </a:t>
            </a:r>
            <a:r>
              <a:rPr lang="en-US" sz="2400" dirty="0" err="1" smtClean="0"/>
              <a:t>Lomati</a:t>
            </a:r>
            <a:r>
              <a:rPr lang="en-US" sz="2400" dirty="0" smtClean="0"/>
              <a:t> and </a:t>
            </a:r>
            <a:r>
              <a:rPr lang="en-US" sz="2400" dirty="0" err="1" smtClean="0"/>
              <a:t>Shialongubu</a:t>
            </a:r>
            <a:r>
              <a:rPr lang="en-US" sz="2400" dirty="0" smtClean="0"/>
              <a:t> dams. Water is transferred from these dams to the </a:t>
            </a:r>
            <a:r>
              <a:rPr lang="en-US" sz="2400" dirty="0" err="1" smtClean="0"/>
              <a:t>Kaap</a:t>
            </a:r>
            <a:r>
              <a:rPr lang="en-US" sz="2400" dirty="0" smtClean="0"/>
              <a:t> River. There is a significant amount of forestry in the IUA.</a:t>
            </a:r>
            <a:endParaRPr lang="en-ZA" sz="2400" dirty="0" smtClean="0"/>
          </a:p>
          <a:p>
            <a:pPr>
              <a:buNone/>
            </a:pP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KOM6</a:t>
            </a:r>
          </a:p>
          <a:p>
            <a:r>
              <a:rPr lang="en-US" sz="2400" dirty="0" smtClean="0"/>
              <a:t>The </a:t>
            </a:r>
            <a:r>
              <a:rPr lang="en-US" sz="2400" dirty="0" err="1" smtClean="0"/>
              <a:t>Lomati</a:t>
            </a:r>
            <a:r>
              <a:rPr lang="en-US" sz="2400" dirty="0" smtClean="0"/>
              <a:t> River downstream of </a:t>
            </a:r>
            <a:r>
              <a:rPr lang="en-US" sz="2400" dirty="0" err="1" smtClean="0"/>
              <a:t>Swazilamd</a:t>
            </a:r>
            <a:r>
              <a:rPr lang="en-US" sz="2400" dirty="0" smtClean="0"/>
              <a:t>. This IUA included the </a:t>
            </a:r>
            <a:r>
              <a:rPr lang="en-US" sz="2400" dirty="0" err="1" smtClean="0"/>
              <a:t>Driekoppies</a:t>
            </a:r>
            <a:r>
              <a:rPr lang="en-US" sz="2400" dirty="0" smtClean="0"/>
              <a:t> Dam and is </a:t>
            </a:r>
            <a:r>
              <a:rPr lang="en-US" sz="2400" dirty="0" err="1" smtClean="0"/>
              <a:t>charecterised</a:t>
            </a:r>
            <a:r>
              <a:rPr lang="en-US" sz="2400" dirty="0" smtClean="0"/>
              <a:t> by large areas of irrigation (mostly sugarcane) supplied from the </a:t>
            </a:r>
            <a:r>
              <a:rPr lang="en-US" sz="2400" dirty="0" err="1" smtClean="0"/>
              <a:t>Driekoppies</a:t>
            </a:r>
            <a:r>
              <a:rPr lang="en-US" sz="2400" dirty="0" smtClean="0"/>
              <a:t> Dam. There are also </a:t>
            </a:r>
            <a:r>
              <a:rPr lang="en-US" sz="2400" dirty="0" err="1" smtClean="0"/>
              <a:t>siginificant</a:t>
            </a:r>
            <a:r>
              <a:rPr lang="en-US" sz="2400" dirty="0" smtClean="0"/>
              <a:t> domestic water requirements in the IUA.</a:t>
            </a:r>
            <a:endParaRPr lang="en-ZA" sz="2400" dirty="0" smtClean="0"/>
          </a:p>
          <a:p>
            <a:endParaRPr lang="en-ZA" sz="24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KOM7</a:t>
            </a:r>
          </a:p>
          <a:p>
            <a:r>
              <a:rPr lang="en-US" sz="2400" dirty="0" smtClean="0"/>
              <a:t>The Komati River downstream of Swaziland. This IUA has large areas of irrigation supplied mostly from </a:t>
            </a:r>
            <a:r>
              <a:rPr lang="en-US" sz="2400" dirty="0" err="1" smtClean="0"/>
              <a:t>Maguga</a:t>
            </a:r>
            <a:r>
              <a:rPr lang="en-US" sz="2400" dirty="0" smtClean="0"/>
              <a:t> dam. There are also significant domestic water requirements in the IUA.</a:t>
            </a:r>
          </a:p>
          <a:p>
            <a:endParaRPr lang="en-US" sz="2400" dirty="0" smtClean="0"/>
          </a:p>
          <a:p>
            <a:pPr>
              <a:buNone/>
            </a:pPr>
            <a:endParaRPr lang="en-ZA" sz="24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KOM8</a:t>
            </a:r>
          </a:p>
          <a:p>
            <a:r>
              <a:rPr lang="en-US" sz="2400" dirty="0" smtClean="0"/>
              <a:t>This IUA lies downstream of the confluence of the </a:t>
            </a:r>
            <a:r>
              <a:rPr lang="en-US" sz="2400" dirty="0" err="1" smtClean="0"/>
              <a:t>Lomati</a:t>
            </a:r>
            <a:r>
              <a:rPr lang="en-US" sz="2400" dirty="0" smtClean="0"/>
              <a:t> and Komati River. The large areas of irrigation in this area can receive water from either the </a:t>
            </a:r>
            <a:r>
              <a:rPr lang="en-US" sz="2400" dirty="0" err="1" smtClean="0"/>
              <a:t>Driekoppies</a:t>
            </a:r>
            <a:r>
              <a:rPr lang="en-US" sz="2400" dirty="0" smtClean="0"/>
              <a:t> or </a:t>
            </a:r>
            <a:r>
              <a:rPr lang="en-US" sz="2400" dirty="0" err="1" smtClean="0"/>
              <a:t>Maguga</a:t>
            </a:r>
            <a:r>
              <a:rPr lang="en-US" sz="2400" dirty="0" smtClean="0"/>
              <a:t> Dams. There are a large number of weirs constructed on this river reach. There is a minimum flow </a:t>
            </a:r>
            <a:r>
              <a:rPr lang="en-US" sz="2400" dirty="0" err="1" smtClean="0"/>
              <a:t>rquirement</a:t>
            </a:r>
            <a:r>
              <a:rPr lang="en-US" sz="2400" dirty="0" smtClean="0"/>
              <a:t> from this IUA to meet international requirements.</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43</a:t>
            </a:fld>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Crocodile</a:t>
            </a:r>
            <a:endParaRPr lang="en-ZA" dirty="0"/>
          </a:p>
        </p:txBody>
      </p:sp>
      <p:pic>
        <p:nvPicPr>
          <p:cNvPr id="5" name="Content Placeholder 4" descr="Crocodile_A4.jpg"/>
          <p:cNvPicPr>
            <a:picLocks noGrp="1" noChangeAspect="1"/>
          </p:cNvPicPr>
          <p:nvPr>
            <p:ph idx="1"/>
          </p:nvPr>
        </p:nvPicPr>
        <p:blipFill>
          <a:blip r:embed="rId2" cstate="print"/>
          <a:stretch>
            <a:fillRect/>
          </a:stretch>
        </p:blipFill>
        <p:spPr>
          <a:xfrm>
            <a:off x="91880" y="1065893"/>
            <a:ext cx="8960240" cy="6340347"/>
          </a:xfrm>
        </p:spPr>
      </p:pic>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CROC1</a:t>
            </a:r>
          </a:p>
          <a:p>
            <a:r>
              <a:rPr lang="en-US" sz="2400" dirty="0" smtClean="0"/>
              <a:t>This IUA consists of the catchment of the </a:t>
            </a:r>
            <a:r>
              <a:rPr lang="en-US" sz="2400" dirty="0" err="1" smtClean="0"/>
              <a:t>Kwena</a:t>
            </a:r>
            <a:r>
              <a:rPr lang="en-US" sz="2400" dirty="0" smtClean="0"/>
              <a:t> Dam. There are significant areas of forestry in this IUA but limited irrigation. There are a large number of trout dams in this catchment which could create water quality issues. </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45</a:t>
            </a:fld>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CROC2</a:t>
            </a:r>
          </a:p>
          <a:p>
            <a:r>
              <a:rPr lang="en-US" sz="2400" dirty="0" smtClean="0"/>
              <a:t>The upper reaches of the Elands River up to the </a:t>
            </a:r>
            <a:r>
              <a:rPr lang="en-US" sz="2400" dirty="0" err="1" smtClean="0"/>
              <a:t>Ngodwana</a:t>
            </a:r>
            <a:r>
              <a:rPr lang="en-US" sz="2400" dirty="0" smtClean="0"/>
              <a:t> paper mill. There are large areas of forestry in this IUA but limited irrigation. Domestic use is limited. The smelter located near </a:t>
            </a:r>
            <a:r>
              <a:rPr lang="en-US" sz="2400" dirty="0" err="1" smtClean="0"/>
              <a:t>Machadodorp</a:t>
            </a:r>
            <a:r>
              <a:rPr lang="en-US" sz="2400" dirty="0" smtClean="0"/>
              <a:t> is a concern with regard to water quality.</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46</a:t>
            </a:fld>
            <a:endParaRPr 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CROC3</a:t>
            </a:r>
          </a:p>
          <a:p>
            <a:r>
              <a:rPr lang="en-US" sz="2400" dirty="0" smtClean="0"/>
              <a:t>This IUA consists of the catchment of the </a:t>
            </a:r>
            <a:r>
              <a:rPr lang="en-US" sz="2400" dirty="0" err="1" smtClean="0"/>
              <a:t>Ngodwana</a:t>
            </a:r>
            <a:r>
              <a:rPr lang="en-US" sz="2400" dirty="0" smtClean="0"/>
              <a:t> River and contains the </a:t>
            </a:r>
            <a:r>
              <a:rPr lang="en-US" sz="2400" dirty="0" err="1" smtClean="0"/>
              <a:t>Ngodwana</a:t>
            </a:r>
            <a:r>
              <a:rPr lang="en-US" sz="2400" dirty="0" smtClean="0"/>
              <a:t> Dam. There are large areas of forestry in the IUA.</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47</a:t>
            </a:fld>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CROC4</a:t>
            </a:r>
          </a:p>
          <a:p>
            <a:r>
              <a:rPr lang="en-US" sz="2400" dirty="0" smtClean="0"/>
              <a:t>The Crocodile River downstream of the </a:t>
            </a:r>
            <a:r>
              <a:rPr lang="en-US" sz="2400" dirty="0" err="1" smtClean="0"/>
              <a:t>Kwena</a:t>
            </a:r>
            <a:r>
              <a:rPr lang="en-US" sz="2400" dirty="0" smtClean="0"/>
              <a:t> Dam to the confluence with the Eland River. This IUA has </a:t>
            </a:r>
            <a:r>
              <a:rPr lang="en-US" sz="2400" dirty="0" err="1" smtClean="0"/>
              <a:t>siginificant</a:t>
            </a:r>
            <a:r>
              <a:rPr lang="en-US" sz="2400" dirty="0" smtClean="0"/>
              <a:t> areas of forestry in the high-lying areas and irrigation in the valley, supported by releases from the </a:t>
            </a:r>
            <a:r>
              <a:rPr lang="en-US" sz="2400" dirty="0" err="1" smtClean="0"/>
              <a:t>Kwena</a:t>
            </a:r>
            <a:r>
              <a:rPr lang="en-US" sz="2400" dirty="0" smtClean="0"/>
              <a:t> Dam.</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48</a:t>
            </a:fld>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CROC5</a:t>
            </a:r>
          </a:p>
          <a:p>
            <a:r>
              <a:rPr lang="en-US" sz="2400" dirty="0" smtClean="0"/>
              <a:t>The Elands River downstream of the </a:t>
            </a:r>
            <a:r>
              <a:rPr lang="en-US" sz="2400" dirty="0" err="1" smtClean="0"/>
              <a:t>Ngodwana</a:t>
            </a:r>
            <a:r>
              <a:rPr lang="en-US" sz="2400" dirty="0" smtClean="0"/>
              <a:t> paper mill. Due to effluent discharged into the Elands River by the paper mill, this river reach has water quality concerns. There are </a:t>
            </a:r>
            <a:r>
              <a:rPr lang="en-US" sz="2400" dirty="0" err="1" smtClean="0"/>
              <a:t>siginifcant</a:t>
            </a:r>
            <a:r>
              <a:rPr lang="en-US" sz="2400" dirty="0" smtClean="0"/>
              <a:t> areas of forestry and limited irrigation in this IUA.</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49</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65760" y="674816"/>
            <a:ext cx="8321040" cy="523220"/>
          </a:xfrm>
          <a:prstGeom prst="rect">
            <a:avLst/>
          </a:prstGeom>
          <a:solidFill>
            <a:schemeClr val="bg1"/>
          </a:solidFill>
        </p:spPr>
        <p:txBody>
          <a:bodyPr wrap="square" rtlCol="0">
            <a:spAutoFit/>
          </a:bodyPr>
          <a:lstStyle/>
          <a:p>
            <a:pPr algn="ctr"/>
            <a:r>
              <a:rPr lang="en-ZA" sz="2800" b="1" smtClean="0">
                <a:solidFill>
                  <a:schemeClr val="tx1"/>
                </a:solidFill>
                <a:latin typeface="Futura Md BT" pitchFamily="34" charset="0"/>
              </a:rPr>
              <a:t>PROJECT PLAN AND STUDY TASKS</a:t>
            </a:r>
            <a:endParaRPr lang="en-ZA" sz="2800" b="1">
              <a:solidFill>
                <a:schemeClr val="tx1"/>
              </a:solidFill>
              <a:latin typeface="Futura Md BT" pitchFamily="34" charset="0"/>
            </a:endParaRPr>
          </a:p>
        </p:txBody>
      </p:sp>
      <p:sp>
        <p:nvSpPr>
          <p:cNvPr id="4" name="Rounded Rectangle 3"/>
          <p:cNvSpPr/>
          <p:nvPr/>
        </p:nvSpPr>
        <p:spPr>
          <a:xfrm>
            <a:off x="504009" y="1789611"/>
            <a:ext cx="4088674" cy="679269"/>
          </a:xfrm>
          <a:prstGeom prst="roundRect">
            <a:avLst/>
          </a:prstGeom>
          <a:gradFill>
            <a:gsLst>
              <a:gs pos="0">
                <a:schemeClr val="accent1">
                  <a:tint val="100000"/>
                  <a:shade val="100000"/>
                  <a:satMod val="130000"/>
                </a:schemeClr>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tx1"/>
                </a:solidFill>
                <a:latin typeface="Futura Md BT" pitchFamily="34" charset="0"/>
              </a:rPr>
              <a:t>1.  Status quo, catchment  delineation</a:t>
            </a:r>
            <a:endParaRPr lang="en-ZA" sz="2400" b="1" dirty="0">
              <a:solidFill>
                <a:schemeClr val="tx1"/>
              </a:solidFill>
              <a:latin typeface="Futura Md BT" pitchFamily="34" charset="0"/>
            </a:endParaRPr>
          </a:p>
        </p:txBody>
      </p:sp>
      <p:sp>
        <p:nvSpPr>
          <p:cNvPr id="5" name="TextBox 4"/>
          <p:cNvSpPr txBox="1"/>
          <p:nvPr/>
        </p:nvSpPr>
        <p:spPr>
          <a:xfrm>
            <a:off x="1257663" y="1181947"/>
            <a:ext cx="2547257" cy="400110"/>
          </a:xfrm>
          <a:prstGeom prst="rect">
            <a:avLst/>
          </a:prstGeom>
          <a:noFill/>
        </p:spPr>
        <p:txBody>
          <a:bodyPr wrap="square" rtlCol="0">
            <a:spAutoFit/>
          </a:bodyPr>
          <a:lstStyle/>
          <a:p>
            <a:pPr algn="ctr"/>
            <a:r>
              <a:rPr lang="en-ZA" sz="2000" b="1" dirty="0" smtClean="0">
                <a:solidFill>
                  <a:schemeClr val="tx1"/>
                </a:solidFill>
                <a:latin typeface="Futura Md BT" pitchFamily="34" charset="0"/>
              </a:rPr>
              <a:t>TECHNICAL STEPS</a:t>
            </a:r>
            <a:endParaRPr lang="en-ZA" sz="2000" b="1" dirty="0">
              <a:solidFill>
                <a:schemeClr val="tx1"/>
              </a:solidFill>
              <a:latin typeface="Futura Md BT" pitchFamily="34" charset="0"/>
            </a:endParaRPr>
          </a:p>
        </p:txBody>
      </p:sp>
      <p:sp>
        <p:nvSpPr>
          <p:cNvPr id="14" name="Rounded Rectangle 13"/>
          <p:cNvSpPr/>
          <p:nvPr/>
        </p:nvSpPr>
        <p:spPr>
          <a:xfrm>
            <a:off x="483326" y="2975430"/>
            <a:ext cx="4088674" cy="1378856"/>
          </a:xfrm>
          <a:prstGeom prst="roundRect">
            <a:avLst/>
          </a:prstGeom>
          <a:gradFill>
            <a:gsLst>
              <a:gs pos="0">
                <a:schemeClr val="accent1">
                  <a:tint val="100000"/>
                  <a:shade val="100000"/>
                  <a:satMod val="130000"/>
                </a:schemeClr>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tx1"/>
                </a:solidFill>
                <a:latin typeface="Futura Md BT" pitchFamily="34" charset="0"/>
              </a:rPr>
              <a:t>3.  Quantify Ecological Water Requirement &amp; links to Ecological goods and Services</a:t>
            </a:r>
            <a:endParaRPr lang="en-ZA" sz="2400" b="1" dirty="0">
              <a:solidFill>
                <a:schemeClr val="tx1"/>
              </a:solidFill>
              <a:latin typeface="Futura Md BT" pitchFamily="34" charset="0"/>
            </a:endParaRPr>
          </a:p>
        </p:txBody>
      </p:sp>
      <p:sp>
        <p:nvSpPr>
          <p:cNvPr id="15" name="Rounded Rectangle 14"/>
          <p:cNvSpPr/>
          <p:nvPr/>
        </p:nvSpPr>
        <p:spPr>
          <a:xfrm>
            <a:off x="483326" y="4973848"/>
            <a:ext cx="4088674" cy="679269"/>
          </a:xfrm>
          <a:prstGeom prst="roundRect">
            <a:avLst/>
          </a:prstGeom>
          <a:gradFill>
            <a:gsLst>
              <a:gs pos="0">
                <a:schemeClr val="accent1">
                  <a:tint val="100000"/>
                  <a:shade val="100000"/>
                  <a:satMod val="130000"/>
                </a:schemeClr>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tx1"/>
                </a:solidFill>
                <a:latin typeface="Futura Md BT" pitchFamily="34" charset="0"/>
              </a:rPr>
              <a:t>4&amp;5.  </a:t>
            </a:r>
            <a:r>
              <a:rPr lang="en-ZA" sz="2400" b="1" dirty="0" smtClean="0">
                <a:solidFill>
                  <a:schemeClr val="tx1"/>
                </a:solidFill>
                <a:latin typeface="Futura Md BT" pitchFamily="34" charset="0"/>
              </a:rPr>
              <a:t>Develop &amp; evaluate scenarios in IWRM</a:t>
            </a:r>
            <a:endParaRPr lang="en-ZA" sz="2400" b="1" dirty="0">
              <a:solidFill>
                <a:schemeClr val="tx1"/>
              </a:solidFill>
              <a:latin typeface="Futura Md BT" pitchFamily="34" charset="0"/>
            </a:endParaRPr>
          </a:p>
        </p:txBody>
      </p:sp>
      <p:sp>
        <p:nvSpPr>
          <p:cNvPr id="16" name="Rounded Rectangle 15"/>
          <p:cNvSpPr/>
          <p:nvPr/>
        </p:nvSpPr>
        <p:spPr>
          <a:xfrm>
            <a:off x="483326" y="6178731"/>
            <a:ext cx="4088674" cy="679269"/>
          </a:xfrm>
          <a:prstGeom prst="roundRect">
            <a:avLst/>
          </a:prstGeom>
          <a:gradFill>
            <a:gsLst>
              <a:gs pos="0">
                <a:schemeClr val="accent1">
                  <a:tint val="100000"/>
                  <a:shade val="100000"/>
                  <a:satMod val="130000"/>
                </a:schemeClr>
              </a:gs>
              <a:gs pos="100000">
                <a:schemeClr val="accent5">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a:solidFill>
                  <a:schemeClr val="tx1"/>
                </a:solidFill>
                <a:latin typeface="Futura Md BT" pitchFamily="34" charset="0"/>
              </a:rPr>
              <a:t>6</a:t>
            </a:r>
            <a:r>
              <a:rPr lang="en-ZA" sz="2400" b="1" smtClean="0">
                <a:solidFill>
                  <a:schemeClr val="tx1"/>
                </a:solidFill>
                <a:latin typeface="Futura Md BT" pitchFamily="34" charset="0"/>
              </a:rPr>
              <a:t>.  RQO</a:t>
            </a:r>
            <a:endParaRPr lang="en-ZA" sz="2400" b="1">
              <a:solidFill>
                <a:schemeClr val="tx1"/>
              </a:solidFill>
              <a:latin typeface="Futura Md BT" pitchFamily="34" charset="0"/>
            </a:endParaRPr>
          </a:p>
        </p:txBody>
      </p:sp>
      <p:sp>
        <p:nvSpPr>
          <p:cNvPr id="17" name="TextBox 16"/>
          <p:cNvSpPr txBox="1"/>
          <p:nvPr/>
        </p:nvSpPr>
        <p:spPr>
          <a:xfrm>
            <a:off x="5855063" y="1338822"/>
            <a:ext cx="2547257" cy="400110"/>
          </a:xfrm>
          <a:prstGeom prst="rect">
            <a:avLst/>
          </a:prstGeom>
          <a:noFill/>
        </p:spPr>
        <p:txBody>
          <a:bodyPr wrap="square" rtlCol="0">
            <a:spAutoFit/>
          </a:bodyPr>
          <a:lstStyle/>
          <a:p>
            <a:pPr algn="ctr"/>
            <a:r>
              <a:rPr lang="en-ZA" sz="2000" b="1" smtClean="0">
                <a:solidFill>
                  <a:schemeClr val="tx1"/>
                </a:solidFill>
                <a:latin typeface="Futura Md BT" pitchFamily="34" charset="0"/>
              </a:rPr>
              <a:t>OTHER STEPS</a:t>
            </a:r>
            <a:endParaRPr lang="en-ZA" sz="2000" b="1">
              <a:solidFill>
                <a:schemeClr val="tx1"/>
              </a:solidFill>
              <a:latin typeface="Futura Md BT" pitchFamily="34" charset="0"/>
            </a:endParaRPr>
          </a:p>
        </p:txBody>
      </p:sp>
      <p:sp>
        <p:nvSpPr>
          <p:cNvPr id="18" name="Rounded Rectangle 17"/>
          <p:cNvSpPr/>
          <p:nvPr/>
        </p:nvSpPr>
        <p:spPr>
          <a:xfrm rot="16200000">
            <a:off x="4738831" y="3449728"/>
            <a:ext cx="4088674" cy="679269"/>
          </a:xfrm>
          <a:prstGeom prst="roundRect">
            <a:avLst/>
          </a:prstGeom>
          <a:gradFill>
            <a:gsLst>
              <a:gs pos="0">
                <a:schemeClr val="accent3">
                  <a:lumMod val="75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tx1"/>
                </a:solidFill>
                <a:latin typeface="Futura Md BT" pitchFamily="34" charset="0"/>
              </a:rPr>
              <a:t>Visioning</a:t>
            </a:r>
            <a:endParaRPr lang="en-ZA" sz="2400" b="1" dirty="0">
              <a:solidFill>
                <a:schemeClr val="tx1"/>
              </a:solidFill>
              <a:latin typeface="Futura Md BT" pitchFamily="34" charset="0"/>
            </a:endParaRPr>
          </a:p>
        </p:txBody>
      </p:sp>
      <p:sp>
        <p:nvSpPr>
          <p:cNvPr id="22" name="Rounded Rectangle 21"/>
          <p:cNvSpPr/>
          <p:nvPr/>
        </p:nvSpPr>
        <p:spPr>
          <a:xfrm rot="16200000">
            <a:off x="5890245" y="3449728"/>
            <a:ext cx="4088674" cy="679269"/>
          </a:xfrm>
          <a:prstGeom prst="roundRect">
            <a:avLst/>
          </a:prstGeom>
          <a:gradFill>
            <a:gsLst>
              <a:gs pos="0">
                <a:schemeClr val="accent3">
                  <a:lumMod val="75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tx1"/>
                </a:solidFill>
                <a:latin typeface="Futura Md BT" pitchFamily="34" charset="0"/>
              </a:rPr>
              <a:t>7. </a:t>
            </a:r>
            <a:r>
              <a:rPr lang="en-ZA" sz="2400" b="1" dirty="0" smtClean="0">
                <a:solidFill>
                  <a:schemeClr val="tx1"/>
                </a:solidFill>
                <a:latin typeface="Futura Md BT" pitchFamily="34" charset="0"/>
              </a:rPr>
              <a:t>Gazetting</a:t>
            </a:r>
            <a:endParaRPr lang="en-ZA" sz="2400" b="1" dirty="0">
              <a:solidFill>
                <a:schemeClr val="tx1"/>
              </a:solidFill>
              <a:latin typeface="Futura Md BT" pitchFamily="34" charset="0"/>
            </a:endParaRPr>
          </a:p>
        </p:txBody>
      </p:sp>
      <p:sp>
        <p:nvSpPr>
          <p:cNvPr id="8" name="Down Arrow 7"/>
          <p:cNvSpPr/>
          <p:nvPr/>
        </p:nvSpPr>
        <p:spPr>
          <a:xfrm>
            <a:off x="2391592" y="2468880"/>
            <a:ext cx="313509" cy="470164"/>
          </a:xfrm>
          <a:prstGeom prst="downArrow">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4" name="Down Arrow 33"/>
          <p:cNvSpPr/>
          <p:nvPr/>
        </p:nvSpPr>
        <p:spPr>
          <a:xfrm>
            <a:off x="2319020" y="4488036"/>
            <a:ext cx="313509" cy="470164"/>
          </a:xfrm>
          <a:prstGeom prst="downArrow">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5" name="Down Arrow 34"/>
          <p:cNvSpPr/>
          <p:nvPr/>
        </p:nvSpPr>
        <p:spPr>
          <a:xfrm>
            <a:off x="2333535" y="5711175"/>
            <a:ext cx="313509" cy="470164"/>
          </a:xfrm>
          <a:prstGeom prst="downArrow">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Up-Down Arrow 8"/>
          <p:cNvSpPr/>
          <p:nvPr/>
        </p:nvSpPr>
        <p:spPr>
          <a:xfrm>
            <a:off x="4749800" y="1700640"/>
            <a:ext cx="520700" cy="4177445"/>
          </a:xfrm>
          <a:prstGeom prst="upDownArrow">
            <a:avLst/>
          </a:prstGeom>
          <a:gradFill flip="none" rotWithShape="1">
            <a:gsLst>
              <a:gs pos="0">
                <a:schemeClr val="accent1">
                  <a:tint val="100000"/>
                  <a:shade val="100000"/>
                  <a:satMod val="130000"/>
                </a:schemeClr>
              </a:gs>
              <a:gs pos="100000">
                <a:schemeClr val="accent3">
                  <a:lumMod val="7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ZA" sz="3200" b="1" dirty="0" smtClean="0">
                <a:solidFill>
                  <a:schemeClr val="tx1"/>
                </a:solidFill>
                <a:latin typeface="Futura Md BT" pitchFamily="34" charset="0"/>
              </a:rPr>
              <a:t> Stakeholder</a:t>
            </a:r>
            <a:endParaRPr lang="en-ZA" sz="3200" b="1" dirty="0" smtClean="0">
              <a:solidFill>
                <a:schemeClr val="tx1"/>
              </a:solidFill>
              <a:latin typeface="Futura Md BT" pitchFamily="34" charset="0"/>
            </a:endParaRPr>
          </a:p>
          <a:p>
            <a:pPr algn="ctr"/>
            <a:r>
              <a:rPr lang="en-ZA" sz="3200" b="1" dirty="0" smtClean="0">
                <a:solidFill>
                  <a:schemeClr val="tx1"/>
                </a:solidFill>
                <a:latin typeface="Futura Md BT" pitchFamily="34" charset="0"/>
              </a:rPr>
              <a:t>  process</a:t>
            </a:r>
            <a:endParaRPr lang="en-ZA" sz="3200" b="1" dirty="0">
              <a:solidFill>
                <a:schemeClr val="tx1"/>
              </a:solidFill>
              <a:latin typeface="Futura Md BT" pitchFamily="34" charset="0"/>
            </a:endParaRPr>
          </a:p>
        </p:txBody>
      </p:sp>
      <p:sp>
        <p:nvSpPr>
          <p:cNvPr id="20" name="Up-Down Arrow 19"/>
          <p:cNvSpPr/>
          <p:nvPr/>
        </p:nvSpPr>
        <p:spPr>
          <a:xfrm>
            <a:off x="5532820" y="1700640"/>
            <a:ext cx="520700" cy="4177445"/>
          </a:xfrm>
          <a:prstGeom prst="upDownArrow">
            <a:avLst/>
          </a:prstGeom>
          <a:gradFill flip="none" rotWithShape="1">
            <a:gsLst>
              <a:gs pos="0">
                <a:schemeClr val="accent1">
                  <a:tint val="100000"/>
                  <a:shade val="100000"/>
                  <a:satMod val="130000"/>
                </a:schemeClr>
              </a:gs>
              <a:gs pos="100000">
                <a:schemeClr val="accent3">
                  <a:lumMod val="7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ZA" sz="3200" b="1" dirty="0" smtClean="0">
                <a:solidFill>
                  <a:schemeClr val="tx1"/>
                </a:solidFill>
                <a:latin typeface="Futura Md BT" pitchFamily="34" charset="0"/>
              </a:rPr>
              <a:t> Capacity </a:t>
            </a:r>
            <a:r>
              <a:rPr lang="en-ZA" sz="3200" b="1" dirty="0" smtClean="0">
                <a:solidFill>
                  <a:schemeClr val="tx1"/>
                </a:solidFill>
                <a:latin typeface="Futura Md BT" pitchFamily="34" charset="0"/>
              </a:rPr>
              <a:t>building</a:t>
            </a:r>
            <a:endParaRPr lang="en-ZA" sz="3200" b="1" dirty="0">
              <a:solidFill>
                <a:schemeClr val="tx1"/>
              </a:solidFill>
              <a:latin typeface="Futura Md BT" pitchFamily="34" charset="0"/>
            </a:endParaRPr>
          </a:p>
        </p:txBody>
      </p:sp>
    </p:spTree>
    <p:extLst>
      <p:ext uri="{BB962C8B-B14F-4D97-AF65-F5344CB8AC3E}">
        <p14:creationId xmlns="" xmlns:p14="http://schemas.microsoft.com/office/powerpoint/2010/main" val="3749066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US" dirty="0" smtClean="0"/>
              <a:t>CROC6</a:t>
            </a:r>
          </a:p>
          <a:p>
            <a:r>
              <a:rPr lang="en-US" sz="2400" dirty="0" smtClean="0"/>
              <a:t>This IUA contains two major </a:t>
            </a:r>
            <a:r>
              <a:rPr lang="en-US" sz="2400" dirty="0" err="1" smtClean="0"/>
              <a:t>tribuatries</a:t>
            </a:r>
            <a:r>
              <a:rPr lang="en-US" sz="2400" dirty="0" smtClean="0"/>
              <a:t> of the north of the Crocodile River, namely the </a:t>
            </a:r>
            <a:r>
              <a:rPr lang="en-US" sz="2400" dirty="0" err="1" smtClean="0"/>
              <a:t>Houtbosloop</a:t>
            </a:r>
            <a:r>
              <a:rPr lang="en-US" sz="2400" dirty="0" smtClean="0"/>
              <a:t> and the </a:t>
            </a:r>
            <a:r>
              <a:rPr lang="en-US" sz="2400" dirty="0" err="1" smtClean="0"/>
              <a:t>Nels</a:t>
            </a:r>
            <a:r>
              <a:rPr lang="en-US" sz="2400" dirty="0" smtClean="0"/>
              <a:t> River. Both these tributaries are </a:t>
            </a:r>
            <a:r>
              <a:rPr lang="en-US" sz="2400" dirty="0" err="1" smtClean="0"/>
              <a:t>characterised</a:t>
            </a:r>
            <a:r>
              <a:rPr lang="en-US" sz="2400" dirty="0" smtClean="0"/>
              <a:t> by large areas of irrigation and forestry.</a:t>
            </a:r>
            <a:endParaRPr lang="en-ZA" sz="24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50</a:t>
            </a:fld>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CROC7</a:t>
            </a:r>
          </a:p>
          <a:p>
            <a:r>
              <a:rPr lang="en-US" sz="2400" dirty="0" smtClean="0"/>
              <a:t>The tributaries to the south of the Crocodile river comprise this IUA and contains the town of Nelspruit. There are significant areas of forestry and limited irrigation. Urban and industrial development is impacting on the water quality of the receiving Crocodile River.</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51</a:t>
            </a:fld>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CROC8</a:t>
            </a:r>
          </a:p>
          <a:p>
            <a:r>
              <a:rPr lang="en-US" sz="2400" dirty="0" smtClean="0"/>
              <a:t>The main stem of the Crocodile River downstream of the confluence with the Elands River to the confluence with the </a:t>
            </a:r>
            <a:r>
              <a:rPr lang="en-US" sz="2400" dirty="0" err="1" smtClean="0"/>
              <a:t>Kaap</a:t>
            </a:r>
            <a:r>
              <a:rPr lang="en-US" sz="2400" dirty="0" smtClean="0"/>
              <a:t> River. This IUA is </a:t>
            </a:r>
            <a:r>
              <a:rPr lang="en-US" sz="2400" dirty="0" err="1" smtClean="0"/>
              <a:t>charaCterised</a:t>
            </a:r>
            <a:r>
              <a:rPr lang="en-US" sz="2400" dirty="0" smtClean="0"/>
              <a:t> by large areas of irrigation supported by releases from the </a:t>
            </a:r>
            <a:r>
              <a:rPr lang="en-US" sz="2400" dirty="0" err="1" smtClean="0"/>
              <a:t>Kwena</a:t>
            </a:r>
            <a:r>
              <a:rPr lang="en-US" sz="2400" dirty="0" smtClean="0"/>
              <a:t> Dam. There are also large abstractions for domestic use from this river reach. Due to the discharge of domestic effluent in this river reach, water quality is a concern.</a:t>
            </a:r>
            <a:endParaRPr lang="en-ZA" sz="2400" dirty="0" smtClean="0"/>
          </a:p>
          <a:p>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52</a:t>
            </a:fld>
            <a:endParaRPr 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CROC9</a:t>
            </a:r>
          </a:p>
          <a:p>
            <a:r>
              <a:rPr lang="en-US" sz="2400" dirty="0" smtClean="0"/>
              <a:t>The main stem of the </a:t>
            </a:r>
            <a:r>
              <a:rPr lang="en-US" sz="2400" dirty="0" err="1" smtClean="0"/>
              <a:t>Kaap</a:t>
            </a:r>
            <a:r>
              <a:rPr lang="en-US" sz="2400" dirty="0" smtClean="0"/>
              <a:t> River, </a:t>
            </a:r>
            <a:r>
              <a:rPr lang="en-US" sz="2400" dirty="0" err="1" smtClean="0"/>
              <a:t>characterised</a:t>
            </a:r>
            <a:r>
              <a:rPr lang="en-US" sz="2400" dirty="0" smtClean="0"/>
              <a:t> by large areas of irrigation supplied from run-of-river.</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53</a:t>
            </a:fld>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CROC10</a:t>
            </a:r>
          </a:p>
          <a:p>
            <a:r>
              <a:rPr lang="en-US" sz="2400" dirty="0" smtClean="0"/>
              <a:t>The headwater tributaries of the </a:t>
            </a:r>
            <a:r>
              <a:rPr lang="en-US" sz="2400" dirty="0" err="1" smtClean="0"/>
              <a:t>Kaap</a:t>
            </a:r>
            <a:r>
              <a:rPr lang="en-US" sz="2400" dirty="0" smtClean="0"/>
              <a:t> River </a:t>
            </a:r>
            <a:r>
              <a:rPr lang="en-US" sz="2400" dirty="0" err="1" smtClean="0"/>
              <a:t>characeterised</a:t>
            </a:r>
            <a:r>
              <a:rPr lang="en-US" sz="2400" dirty="0" smtClean="0"/>
              <a:t> by large areas of forestry.</a:t>
            </a:r>
            <a:endParaRPr lang="en-ZA" sz="2400" dirty="0" smtClean="0"/>
          </a:p>
          <a:p>
            <a:endParaRPr lang="en-ZA" sz="24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54</a:t>
            </a:fld>
            <a:endParaRPr 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CROC11</a:t>
            </a:r>
          </a:p>
          <a:p>
            <a:r>
              <a:rPr lang="en-US" sz="2400" dirty="0" smtClean="0"/>
              <a:t>The White River catchment which </a:t>
            </a:r>
            <a:r>
              <a:rPr lang="en-US" sz="2400" dirty="0" err="1" smtClean="0"/>
              <a:t>inlcudes</a:t>
            </a:r>
            <a:r>
              <a:rPr lang="en-US" sz="2400" dirty="0" smtClean="0"/>
              <a:t> the town of White River and the </a:t>
            </a:r>
            <a:r>
              <a:rPr lang="en-US" sz="2400" dirty="0" err="1" smtClean="0"/>
              <a:t>Witklip</a:t>
            </a:r>
            <a:r>
              <a:rPr lang="en-US" sz="2400" dirty="0" smtClean="0"/>
              <a:t>, </a:t>
            </a:r>
            <a:r>
              <a:rPr lang="en-US" sz="2400" dirty="0" err="1" smtClean="0"/>
              <a:t>Klipkopjes</a:t>
            </a:r>
            <a:r>
              <a:rPr lang="en-US" sz="2400" dirty="0" smtClean="0"/>
              <a:t>, </a:t>
            </a:r>
            <a:r>
              <a:rPr lang="en-US" sz="2400" dirty="0" err="1" smtClean="0"/>
              <a:t>Longmere</a:t>
            </a:r>
            <a:r>
              <a:rPr lang="en-US" sz="2400" dirty="0" smtClean="0"/>
              <a:t> and </a:t>
            </a:r>
            <a:r>
              <a:rPr lang="en-US" sz="2400" dirty="0" err="1" smtClean="0"/>
              <a:t>Primkop</a:t>
            </a:r>
            <a:r>
              <a:rPr lang="en-US" sz="2400" dirty="0" smtClean="0"/>
              <a:t> dams. This catchment is highly developed with irrigation but there are also significant areas of forestry in the upper reaches. Due to the urban and industrial development, water quality is a concern.</a:t>
            </a:r>
            <a:endParaRPr lang="en-ZA" sz="2400" dirty="0" smtClean="0"/>
          </a:p>
          <a:p>
            <a:endParaRPr lang="en-ZA" sz="24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55</a:t>
            </a:fld>
            <a:endParaRPr 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CROC12</a:t>
            </a:r>
          </a:p>
          <a:p>
            <a:r>
              <a:rPr lang="en-US" sz="2400" dirty="0" smtClean="0"/>
              <a:t>This IUA consists of the </a:t>
            </a:r>
            <a:r>
              <a:rPr lang="en-US" sz="2400" dirty="0" err="1" smtClean="0"/>
              <a:t>Nsikasi</a:t>
            </a:r>
            <a:r>
              <a:rPr lang="en-US" sz="2400" dirty="0" smtClean="0"/>
              <a:t> River, a tributary of the Crocodile River. Irrigation and forestry in the IUA are insignificant since it is dominated by urban/rural development. Water supply to this area is problematic and water quality is a concern.</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56</a:t>
            </a:fld>
            <a:endParaRPr 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CROC13</a:t>
            </a:r>
          </a:p>
          <a:p>
            <a:r>
              <a:rPr lang="en-US" sz="2400" dirty="0" smtClean="0"/>
              <a:t>The main stem of the Crocodile River </a:t>
            </a:r>
            <a:r>
              <a:rPr lang="en-US" sz="2400" dirty="0" err="1" smtClean="0"/>
              <a:t>donstream</a:t>
            </a:r>
            <a:r>
              <a:rPr lang="en-US" sz="2400" dirty="0" smtClean="0"/>
              <a:t> of the confluence with the </a:t>
            </a:r>
            <a:r>
              <a:rPr lang="en-US" sz="2400" dirty="0" err="1" smtClean="0"/>
              <a:t>Kaap</a:t>
            </a:r>
            <a:r>
              <a:rPr lang="en-US" sz="2400" dirty="0" smtClean="0"/>
              <a:t>. There are large areas of irrigation in the IUA supported by releases from the </a:t>
            </a:r>
            <a:r>
              <a:rPr lang="en-US" sz="2400" dirty="0" err="1" smtClean="0"/>
              <a:t>Kwena</a:t>
            </a:r>
            <a:r>
              <a:rPr lang="en-US" sz="2400" dirty="0" smtClean="0"/>
              <a:t> Dam.</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57</a:t>
            </a:fld>
            <a:endParaRPr 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CROC14</a:t>
            </a:r>
          </a:p>
          <a:p>
            <a:r>
              <a:rPr lang="en-US" sz="2400" dirty="0" smtClean="0"/>
              <a:t>This IUA includes all the areas that lie within the Kruger National Park.</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58</a:t>
            </a:fld>
            <a:endParaRPr lang="en-US"/>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291" y="0"/>
            <a:ext cx="8572560" cy="1143000"/>
          </a:xfrm>
        </p:spPr>
        <p:txBody>
          <a:bodyPr/>
          <a:lstStyle/>
          <a:p>
            <a:r>
              <a:rPr lang="en-ZA" dirty="0" err="1" smtClean="0"/>
              <a:t>Sabie</a:t>
            </a:r>
            <a:endParaRPr lang="en-ZA" dirty="0"/>
          </a:p>
        </p:txBody>
      </p:sp>
      <p:pic>
        <p:nvPicPr>
          <p:cNvPr id="5" name="Content Placeholder 4" descr="Sabie_A4.jpg"/>
          <p:cNvPicPr>
            <a:picLocks noGrp="1" noChangeAspect="1"/>
          </p:cNvPicPr>
          <p:nvPr>
            <p:ph idx="1"/>
          </p:nvPr>
        </p:nvPicPr>
        <p:blipFill>
          <a:blip r:embed="rId2" cstate="print"/>
          <a:stretch>
            <a:fillRect/>
          </a:stretch>
        </p:blipFill>
        <p:spPr>
          <a:xfrm>
            <a:off x="432966" y="860545"/>
            <a:ext cx="8278068" cy="5857636"/>
          </a:xfrm>
        </p:spPr>
      </p:pic>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Status Quo</a:t>
            </a:r>
            <a:endParaRPr lang="en-ZA" dirty="0"/>
          </a:p>
        </p:txBody>
      </p:sp>
      <p:sp>
        <p:nvSpPr>
          <p:cNvPr id="2" name="Slide Number Placeholder 1"/>
          <p:cNvSpPr>
            <a:spLocks noGrp="1"/>
          </p:cNvSpPr>
          <p:nvPr>
            <p:ph type="sldNum" sz="quarter" idx="12"/>
          </p:nvPr>
        </p:nvSpPr>
        <p:spPr/>
        <p:txBody>
          <a:bodyPr/>
          <a:lstStyle/>
          <a:p>
            <a:pPr>
              <a:defRPr/>
            </a:pPr>
            <a:fld id="{AA80D5D7-D489-4F0A-867E-0D072B0DF06E}" type="slidenum">
              <a:rPr lang="en-US" smtClean="0"/>
              <a:pPr>
                <a:defRPr/>
              </a:pPr>
              <a:t>6</a:t>
            </a:fld>
            <a:endParaRPr lang="en-US"/>
          </a:p>
        </p:txBody>
      </p:sp>
      <p:sp>
        <p:nvSpPr>
          <p:cNvPr id="5" name="Content Placeholder 4"/>
          <p:cNvSpPr>
            <a:spLocks noGrp="1"/>
          </p:cNvSpPr>
          <p:nvPr>
            <p:ph idx="1"/>
          </p:nvPr>
        </p:nvSpPr>
        <p:spPr>
          <a:xfrm>
            <a:off x="285720" y="1203106"/>
            <a:ext cx="8572560" cy="4525963"/>
          </a:xfrm>
        </p:spPr>
        <p:txBody>
          <a:bodyPr/>
          <a:lstStyle/>
          <a:p>
            <a:r>
              <a:rPr lang="en-ZA" sz="2800" dirty="0" smtClean="0"/>
              <a:t>The Status Quo of the </a:t>
            </a:r>
            <a:r>
              <a:rPr lang="en-ZA" sz="2800" dirty="0" err="1" smtClean="0"/>
              <a:t>Inkomati</a:t>
            </a:r>
            <a:r>
              <a:rPr lang="en-ZA" sz="2800" dirty="0" smtClean="0"/>
              <a:t> will be determined during the first 3 months of this study and described in a report.</a:t>
            </a:r>
          </a:p>
          <a:p>
            <a:r>
              <a:rPr lang="en-ZA" sz="2800" dirty="0" smtClean="0"/>
              <a:t>The Status Quo will cover the following aspects:</a:t>
            </a:r>
          </a:p>
          <a:p>
            <a:pPr lvl="1"/>
            <a:r>
              <a:rPr lang="en-ZA" sz="2400" dirty="0" smtClean="0"/>
              <a:t>Water Resources</a:t>
            </a:r>
          </a:p>
          <a:p>
            <a:pPr lvl="1"/>
            <a:r>
              <a:rPr lang="en-ZA" sz="2400" dirty="0" smtClean="0"/>
              <a:t>Water Quality</a:t>
            </a:r>
          </a:p>
          <a:p>
            <a:pPr lvl="1"/>
            <a:r>
              <a:rPr lang="en-ZA" sz="2400" dirty="0" smtClean="0"/>
              <a:t>Economy</a:t>
            </a:r>
          </a:p>
          <a:p>
            <a:pPr lvl="1"/>
            <a:r>
              <a:rPr lang="en-ZA" sz="2400" dirty="0" smtClean="0"/>
              <a:t>Ecology</a:t>
            </a:r>
          </a:p>
          <a:p>
            <a:pPr lvl="1"/>
            <a:r>
              <a:rPr lang="en-ZA" sz="2400" dirty="0" smtClean="0"/>
              <a:t>Ecosystem services</a:t>
            </a:r>
          </a:p>
          <a:p>
            <a:r>
              <a:rPr lang="en-ZA" sz="2400" dirty="0" smtClean="0"/>
              <a:t>Based on information available from previous studies, a brief overview of the Status Quo of the </a:t>
            </a:r>
            <a:r>
              <a:rPr lang="en-ZA" sz="2400" dirty="0" err="1" smtClean="0"/>
              <a:t>Inkomati</a:t>
            </a:r>
            <a:r>
              <a:rPr lang="en-ZA" sz="2400" dirty="0" smtClean="0"/>
              <a:t> is provided here:</a:t>
            </a:r>
          </a:p>
          <a:p>
            <a:pPr lvl="1"/>
            <a:endParaRPr lang="en-Z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SABIE1</a:t>
            </a:r>
          </a:p>
          <a:p>
            <a:r>
              <a:rPr lang="en-US" sz="2400" dirty="0" smtClean="0"/>
              <a:t>The upper reaches of the </a:t>
            </a:r>
            <a:r>
              <a:rPr lang="en-US" sz="2400" dirty="0" err="1" smtClean="0"/>
              <a:t>Sabie</a:t>
            </a:r>
            <a:r>
              <a:rPr lang="en-US" sz="2400" dirty="0" smtClean="0"/>
              <a:t> River. This </a:t>
            </a:r>
            <a:r>
              <a:rPr lang="en-US" sz="2400" smtClean="0"/>
              <a:t>IUA is </a:t>
            </a:r>
            <a:r>
              <a:rPr lang="en-US" sz="2400" dirty="0" err="1" smtClean="0"/>
              <a:t>characterised</a:t>
            </a:r>
            <a:r>
              <a:rPr lang="en-US" sz="2400" dirty="0" smtClean="0"/>
              <a:t> by large area of forestry and very little other development.</a:t>
            </a:r>
            <a:endParaRPr lang="en-ZA" sz="2400" dirty="0" smtClean="0"/>
          </a:p>
          <a:p>
            <a:pPr>
              <a:buNone/>
            </a:pP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60</a:t>
            </a:fld>
            <a:endParaRPr 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SABIE2</a:t>
            </a:r>
          </a:p>
          <a:p>
            <a:r>
              <a:rPr lang="en-US" sz="2400" dirty="0" smtClean="0"/>
              <a:t>This IUA consists of the areas of the upper </a:t>
            </a:r>
            <a:r>
              <a:rPr lang="en-US" sz="2400" dirty="0" err="1" smtClean="0"/>
              <a:t>Sabie</a:t>
            </a:r>
            <a:r>
              <a:rPr lang="en-US" sz="2400" dirty="0" smtClean="0"/>
              <a:t> to the confluence with the </a:t>
            </a:r>
            <a:r>
              <a:rPr lang="en-US" sz="2400" dirty="0" err="1" smtClean="0"/>
              <a:t>Marite</a:t>
            </a:r>
            <a:r>
              <a:rPr lang="en-US" sz="2400" dirty="0" smtClean="0"/>
              <a:t> River that are highly developed in terms of irrigation and includes the </a:t>
            </a:r>
            <a:r>
              <a:rPr lang="en-US" sz="2400" dirty="0" err="1" smtClean="0"/>
              <a:t>Sabaan</a:t>
            </a:r>
            <a:r>
              <a:rPr lang="en-US" sz="2400" dirty="0" smtClean="0"/>
              <a:t> River, a tributary of the </a:t>
            </a:r>
            <a:r>
              <a:rPr lang="en-US" sz="2400" dirty="0" err="1" smtClean="0"/>
              <a:t>Sabie</a:t>
            </a:r>
            <a:r>
              <a:rPr lang="en-US" sz="2400" dirty="0" smtClean="0"/>
              <a:t>. Irrigators obtain their water from the </a:t>
            </a:r>
            <a:r>
              <a:rPr lang="en-US" sz="2400" dirty="0" err="1" smtClean="0"/>
              <a:t>Sabie</a:t>
            </a:r>
            <a:r>
              <a:rPr lang="en-US" sz="2400" dirty="0" smtClean="0"/>
              <a:t> River and from the numerous farm dams in this IUA.</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61</a:t>
            </a:fld>
            <a:endParaRPr 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SABIE3</a:t>
            </a:r>
          </a:p>
          <a:p>
            <a:r>
              <a:rPr lang="en-US" sz="2400" dirty="0" smtClean="0"/>
              <a:t>The catchment of the </a:t>
            </a:r>
            <a:r>
              <a:rPr lang="en-US" sz="2400" dirty="0" err="1" smtClean="0"/>
              <a:t>Inyaka</a:t>
            </a:r>
            <a:r>
              <a:rPr lang="en-US" sz="2400" dirty="0" smtClean="0"/>
              <a:t> Dam. This IUA contains large areas of forestry but limited irrigation. In addition to the </a:t>
            </a:r>
            <a:r>
              <a:rPr lang="en-US" sz="2400" dirty="0" err="1" smtClean="0"/>
              <a:t>Inyaka</a:t>
            </a:r>
            <a:r>
              <a:rPr lang="en-US" sz="2400" dirty="0" smtClean="0"/>
              <a:t> Dam, the catchment also contains the smaller </a:t>
            </a:r>
            <a:r>
              <a:rPr lang="en-US" sz="2400" dirty="0" err="1" smtClean="0"/>
              <a:t>Maritsane</a:t>
            </a:r>
            <a:r>
              <a:rPr lang="en-US" sz="2400" dirty="0" smtClean="0"/>
              <a:t> Dam.</a:t>
            </a:r>
            <a:endParaRPr lang="en-ZA" sz="2400" dirty="0" smtClean="0"/>
          </a:p>
          <a:p>
            <a:pPr>
              <a:buNone/>
            </a:pP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62</a:t>
            </a:fld>
            <a:endParaRPr 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SABIE4</a:t>
            </a:r>
          </a:p>
          <a:p>
            <a:r>
              <a:rPr lang="en-US" sz="2400" dirty="0" smtClean="0"/>
              <a:t>The catchment downstream of the </a:t>
            </a:r>
            <a:r>
              <a:rPr lang="en-US" sz="2400" dirty="0" err="1" smtClean="0"/>
              <a:t>Inyaka</a:t>
            </a:r>
            <a:r>
              <a:rPr lang="en-US" sz="2400" dirty="0" smtClean="0"/>
              <a:t> Dam including the </a:t>
            </a:r>
            <a:r>
              <a:rPr lang="en-US" sz="2400" dirty="0" err="1" smtClean="0"/>
              <a:t>Motitisi</a:t>
            </a:r>
            <a:r>
              <a:rPr lang="en-US" sz="2400" dirty="0" smtClean="0"/>
              <a:t> River. This IUA also contains large areas of forestry but limited irrigation. There is significant rural development in the IUA with water requirements supplied from the </a:t>
            </a:r>
            <a:r>
              <a:rPr lang="en-US" sz="2400" dirty="0" err="1" smtClean="0"/>
              <a:t>Inyaka</a:t>
            </a:r>
            <a:r>
              <a:rPr lang="en-US" sz="2400" dirty="0" smtClean="0"/>
              <a:t> Dam.</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63</a:t>
            </a:fld>
            <a:endParaRPr lang="en-US"/>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SABIE5</a:t>
            </a:r>
          </a:p>
          <a:p>
            <a:r>
              <a:rPr lang="en-US" sz="2400" dirty="0" smtClean="0"/>
              <a:t>The catchment of the </a:t>
            </a:r>
            <a:r>
              <a:rPr lang="en-US" sz="2400" dirty="0" err="1" smtClean="0"/>
              <a:t>Da</a:t>
            </a:r>
            <a:r>
              <a:rPr lang="en-US" sz="2400" dirty="0" smtClean="0"/>
              <a:t> Gama Dam. There are large areas of forestry in this IUA but no other development.</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64</a:t>
            </a:fld>
            <a:endParaRPr 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SABIE6</a:t>
            </a:r>
          </a:p>
          <a:p>
            <a:r>
              <a:rPr lang="en-US" sz="2400" dirty="0" smtClean="0"/>
              <a:t>The catchment downstream of the </a:t>
            </a:r>
            <a:r>
              <a:rPr lang="en-US" sz="2400" dirty="0" err="1" smtClean="0"/>
              <a:t>Da</a:t>
            </a:r>
            <a:r>
              <a:rPr lang="en-US" sz="2400" dirty="0" smtClean="0"/>
              <a:t> Gama. There are </a:t>
            </a:r>
            <a:r>
              <a:rPr lang="en-US" sz="2400" dirty="0" err="1" smtClean="0"/>
              <a:t>signifcant</a:t>
            </a:r>
            <a:r>
              <a:rPr lang="en-US" sz="2400" dirty="0" smtClean="0"/>
              <a:t> areas of irrigation in this IUA, supplied from the </a:t>
            </a:r>
            <a:r>
              <a:rPr lang="en-US" sz="2400" dirty="0" err="1" smtClean="0"/>
              <a:t>Da</a:t>
            </a:r>
            <a:r>
              <a:rPr lang="en-US" sz="2400" dirty="0" smtClean="0"/>
              <a:t> Gama Dam. There are also large areas of rural development with problematic water supply. The rural water requirements are supplied from the </a:t>
            </a:r>
            <a:r>
              <a:rPr lang="en-US" sz="2400" dirty="0" err="1" smtClean="0"/>
              <a:t>Sabie</a:t>
            </a:r>
            <a:r>
              <a:rPr lang="en-US" sz="2400" dirty="0" smtClean="0"/>
              <a:t> River.</a:t>
            </a:r>
            <a:endParaRPr lang="en-ZA" sz="2400" dirty="0" smtClean="0"/>
          </a:p>
          <a:p>
            <a:endParaRPr lang="en-ZA" sz="24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65</a:t>
            </a:fld>
            <a:endParaRPr lang="en-U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SABIE7</a:t>
            </a:r>
          </a:p>
          <a:p>
            <a:r>
              <a:rPr lang="en-US" sz="2400" dirty="0" smtClean="0"/>
              <a:t>This IUA consists of the drier tributaries to the </a:t>
            </a:r>
            <a:r>
              <a:rPr lang="en-US" sz="2400" dirty="0" err="1" smtClean="0"/>
              <a:t>Sabie</a:t>
            </a:r>
            <a:r>
              <a:rPr lang="en-US" sz="2400" dirty="0" smtClean="0"/>
              <a:t> outside of the Kruger National Park. These tributaries include the </a:t>
            </a:r>
            <a:r>
              <a:rPr lang="en-US" sz="2400" dirty="0" err="1" smtClean="0"/>
              <a:t>Benjani</a:t>
            </a:r>
            <a:r>
              <a:rPr lang="en-US" sz="2400" dirty="0" smtClean="0"/>
              <a:t> and </a:t>
            </a:r>
            <a:r>
              <a:rPr lang="en-US" sz="2400" dirty="0" err="1" smtClean="0"/>
              <a:t>Saringwa</a:t>
            </a:r>
            <a:r>
              <a:rPr lang="en-US" sz="2400" dirty="0" smtClean="0"/>
              <a:t> rivers. The areas is too dry for forestry or irrigation. There are a number of villages in the IUA with problematic water supply.</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66</a:t>
            </a:fld>
            <a:endParaRPr 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SABIE8</a:t>
            </a:r>
          </a:p>
          <a:p>
            <a:r>
              <a:rPr lang="en-US" sz="2400" dirty="0" smtClean="0"/>
              <a:t>This IUA consists of the catchments within the Kruger National Park.</a:t>
            </a:r>
            <a:endParaRPr lang="en-ZA" sz="2400" dirty="0" smtClean="0"/>
          </a:p>
          <a:p>
            <a:pPr>
              <a:buNone/>
            </a:pPr>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67</a:t>
            </a:fld>
            <a:endParaRPr 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SABIE9</a:t>
            </a:r>
          </a:p>
          <a:p>
            <a:r>
              <a:rPr lang="en-US" sz="2400" dirty="0" smtClean="0"/>
              <a:t>The main stem of the </a:t>
            </a:r>
            <a:r>
              <a:rPr lang="en-US" sz="2400" dirty="0" err="1" smtClean="0"/>
              <a:t>Sabie</a:t>
            </a:r>
            <a:r>
              <a:rPr lang="en-US" sz="2400" dirty="0" smtClean="0"/>
              <a:t> River, which supports large abstraction for domestic use as well as irrigation.</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68</a:t>
            </a:fld>
            <a:endParaRPr lang="en-US"/>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SAND1</a:t>
            </a:r>
          </a:p>
          <a:p>
            <a:r>
              <a:rPr lang="en-US" sz="2400" dirty="0" smtClean="0"/>
              <a:t>This IUA consists of the high-lying regions of the Sand River catchment. There were large areas of forestry in this area but much of this was removed in the late 90s. There are now plans to replant about 4 000ha of this forestry. The tributaries rising in this area are all perennial with high base flows and sustain the flow through the Sand River into the Kruger National Park.</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69</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Water Resources</a:t>
            </a:r>
            <a:br>
              <a:rPr lang="en-ZA" dirty="0" smtClean="0"/>
            </a:br>
            <a:endParaRPr lang="en-ZA" dirty="0"/>
          </a:p>
        </p:txBody>
      </p:sp>
      <p:sp>
        <p:nvSpPr>
          <p:cNvPr id="3" name="Content Placeholder 2"/>
          <p:cNvSpPr>
            <a:spLocks noGrp="1"/>
          </p:cNvSpPr>
          <p:nvPr>
            <p:ph idx="1"/>
          </p:nvPr>
        </p:nvSpPr>
        <p:spPr/>
        <p:txBody>
          <a:bodyPr/>
          <a:lstStyle/>
          <a:p>
            <a:endParaRPr lang="en-ZA" dirty="0" smtClean="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SAND2</a:t>
            </a:r>
          </a:p>
          <a:p>
            <a:r>
              <a:rPr lang="en-US" sz="2400" dirty="0" smtClean="0"/>
              <a:t>The area immediately downstream of the SAND1 IUA comprise this IUA and is </a:t>
            </a:r>
            <a:r>
              <a:rPr lang="en-US" sz="2400" dirty="0" err="1" smtClean="0"/>
              <a:t>characterised</a:t>
            </a:r>
            <a:r>
              <a:rPr lang="en-US" sz="2400" dirty="0" smtClean="0"/>
              <a:t> by large scale rural development and some irrigation supplied from run-of-river flows. The domestic water requirements have been met from run-of-river abstractions and groundwater in the past but are now being replaced by water supplied from the </a:t>
            </a:r>
            <a:r>
              <a:rPr lang="en-US" sz="2400" dirty="0" err="1" smtClean="0"/>
              <a:t>Inyaka</a:t>
            </a:r>
            <a:r>
              <a:rPr lang="en-US" sz="2400" dirty="0" smtClean="0"/>
              <a:t> Dam.</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70</a:t>
            </a:fld>
            <a:endParaRPr lang="en-US"/>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SABIESAND1</a:t>
            </a:r>
          </a:p>
          <a:p>
            <a:r>
              <a:rPr lang="en-US" sz="2400" dirty="0" smtClean="0"/>
              <a:t>The area downstream of SAND2 which consists of private game farms.</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71</a:t>
            </a:fld>
            <a:endParaRPr lang="en-US"/>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r>
              <a:rPr lang="en-ZA" dirty="0" smtClean="0"/>
              <a:t>X40</a:t>
            </a:r>
          </a:p>
          <a:p>
            <a:r>
              <a:rPr lang="en-US" sz="2400" dirty="0" smtClean="0"/>
              <a:t>This IUA consists of the X40 catchment. This area also lies within the Kruger National Park but does not have the benefit of the large natural base flow derived from the </a:t>
            </a:r>
            <a:r>
              <a:rPr lang="en-US" sz="2400" dirty="0" err="1" smtClean="0"/>
              <a:t>Sabie</a:t>
            </a:r>
            <a:r>
              <a:rPr lang="en-US" sz="2400" dirty="0" smtClean="0"/>
              <a:t> catchment.</a:t>
            </a: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72</a:t>
            </a:fld>
            <a:endParaRPr lang="en-US"/>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42677" y="1771148"/>
            <a:ext cx="8520805" cy="2379748"/>
          </a:xfrm>
          <a:prstGeom prst="rect">
            <a:avLst/>
          </a:prstGeom>
          <a:gradFill>
            <a:gsLst>
              <a:gs pos="0">
                <a:schemeClr val="accent3"/>
              </a:gs>
              <a:gs pos="50000">
                <a:schemeClr val="accent3"/>
              </a:gs>
              <a:gs pos="100000">
                <a:schemeClr val="bg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ZA" sz="2400" b="1" dirty="0">
              <a:solidFill>
                <a:schemeClr val="tx1"/>
              </a:solidFill>
              <a:latin typeface="Futura Md BT" pitchFamily="34" charset="0"/>
              <a:cs typeface="Arial" pitchFamily="34" charset="0"/>
            </a:endParaRPr>
          </a:p>
        </p:txBody>
      </p:sp>
      <p:sp>
        <p:nvSpPr>
          <p:cNvPr id="3" name="Rectangle 2"/>
          <p:cNvSpPr/>
          <p:nvPr/>
        </p:nvSpPr>
        <p:spPr>
          <a:xfrm>
            <a:off x="1353329" y="800100"/>
            <a:ext cx="2935706" cy="7579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Define operational SCs</a:t>
            </a:r>
          </a:p>
        </p:txBody>
      </p:sp>
      <p:sp>
        <p:nvSpPr>
          <p:cNvPr id="4" name="Rectangle 3"/>
          <p:cNvSpPr/>
          <p:nvPr/>
        </p:nvSpPr>
        <p:spPr>
          <a:xfrm>
            <a:off x="5079108" y="800100"/>
            <a:ext cx="2935706" cy="75798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Yield modelling</a:t>
            </a:r>
          </a:p>
        </p:txBody>
      </p:sp>
      <p:sp>
        <p:nvSpPr>
          <p:cNvPr id="7" name="Rectangle 6"/>
          <p:cNvSpPr/>
          <p:nvPr/>
        </p:nvSpPr>
        <p:spPr>
          <a:xfrm>
            <a:off x="660508" y="2836442"/>
            <a:ext cx="2179721" cy="40907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Ecological</a:t>
            </a:r>
          </a:p>
        </p:txBody>
      </p:sp>
      <p:sp>
        <p:nvSpPr>
          <p:cNvPr id="8" name="Rectangle 7"/>
          <p:cNvSpPr/>
          <p:nvPr/>
        </p:nvSpPr>
        <p:spPr>
          <a:xfrm>
            <a:off x="3074846" y="2836442"/>
            <a:ext cx="1317458" cy="40907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EGSA</a:t>
            </a:r>
          </a:p>
        </p:txBody>
      </p:sp>
      <p:sp>
        <p:nvSpPr>
          <p:cNvPr id="9" name="Rectangle 8"/>
          <p:cNvSpPr/>
          <p:nvPr/>
        </p:nvSpPr>
        <p:spPr>
          <a:xfrm>
            <a:off x="4532360" y="2836442"/>
            <a:ext cx="1870912" cy="40907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Economics</a:t>
            </a:r>
          </a:p>
        </p:txBody>
      </p:sp>
      <p:sp>
        <p:nvSpPr>
          <p:cNvPr id="10" name="Rectangle 9"/>
          <p:cNvSpPr/>
          <p:nvPr/>
        </p:nvSpPr>
        <p:spPr>
          <a:xfrm>
            <a:off x="6546961" y="2623384"/>
            <a:ext cx="2157661" cy="138413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Non-Ecological Water quality</a:t>
            </a:r>
          </a:p>
        </p:txBody>
      </p:sp>
      <p:sp>
        <p:nvSpPr>
          <p:cNvPr id="11" name="Rectangle 10"/>
          <p:cNvSpPr/>
          <p:nvPr/>
        </p:nvSpPr>
        <p:spPr>
          <a:xfrm>
            <a:off x="1576030" y="4563980"/>
            <a:ext cx="6102017" cy="55144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Rank, optimise, recommend Scenario</a:t>
            </a:r>
          </a:p>
        </p:txBody>
      </p:sp>
      <p:sp>
        <p:nvSpPr>
          <p:cNvPr id="12" name="Rectangle 11"/>
          <p:cNvSpPr/>
          <p:nvPr/>
        </p:nvSpPr>
        <p:spPr>
          <a:xfrm>
            <a:off x="1013889" y="5424420"/>
            <a:ext cx="7226300" cy="61561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Define MC (and </a:t>
            </a:r>
            <a:r>
              <a:rPr lang="en-ZA" sz="2400" b="1">
                <a:solidFill>
                  <a:schemeClr val="tx1"/>
                </a:solidFill>
                <a:latin typeface="Futura Md BT" pitchFamily="34" charset="0"/>
                <a:cs typeface="Arial" pitchFamily="34" charset="0"/>
              </a:rPr>
              <a:t>catchment </a:t>
            </a:r>
            <a:r>
              <a:rPr lang="en-ZA" sz="2400" b="1" smtClean="0">
                <a:solidFill>
                  <a:schemeClr val="tx1"/>
                </a:solidFill>
                <a:latin typeface="Futura Md BT" pitchFamily="34" charset="0"/>
                <a:cs typeface="Arial" pitchFamily="34" charset="0"/>
              </a:rPr>
              <a:t>configuration)</a:t>
            </a:r>
            <a:endParaRPr lang="en-ZA" sz="2400" b="1" dirty="0">
              <a:solidFill>
                <a:schemeClr val="tx1"/>
              </a:solidFill>
              <a:latin typeface="Futura Md BT" pitchFamily="34" charset="0"/>
              <a:cs typeface="Arial" pitchFamily="34" charset="0"/>
            </a:endParaRPr>
          </a:p>
        </p:txBody>
      </p:sp>
      <p:sp>
        <p:nvSpPr>
          <p:cNvPr id="13" name="Rectangle 12"/>
          <p:cNvSpPr/>
          <p:nvPr/>
        </p:nvSpPr>
        <p:spPr>
          <a:xfrm>
            <a:off x="5083419" y="6212305"/>
            <a:ext cx="3626399" cy="51535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rgbClr val="FF0000"/>
                </a:solidFill>
                <a:latin typeface="Futura Md BT" pitchFamily="34" charset="0"/>
                <a:cs typeface="Arial" pitchFamily="34" charset="0"/>
              </a:rPr>
              <a:t>Test with stakeholders</a:t>
            </a:r>
            <a:endParaRPr lang="en-ZA" sz="2400" b="1" dirty="0">
              <a:solidFill>
                <a:srgbClr val="FF0000"/>
              </a:solidFill>
              <a:latin typeface="Futura Md BT" pitchFamily="34" charset="0"/>
              <a:cs typeface="Arial" pitchFamily="34" charset="0"/>
            </a:endParaRPr>
          </a:p>
        </p:txBody>
      </p:sp>
      <p:cxnSp>
        <p:nvCxnSpPr>
          <p:cNvPr id="16" name="Straight Arrow Connector 15"/>
          <p:cNvCxnSpPr/>
          <p:nvPr/>
        </p:nvCxnSpPr>
        <p:spPr>
          <a:xfrm flipV="1">
            <a:off x="4320114" y="1179094"/>
            <a:ext cx="711868" cy="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 idx="0"/>
          </p:cNvCxnSpPr>
          <p:nvPr/>
        </p:nvCxnSpPr>
        <p:spPr>
          <a:xfrm flipH="1">
            <a:off x="4603080" y="1558091"/>
            <a:ext cx="1875078" cy="21305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2"/>
            <a:endCxn id="11" idx="0"/>
          </p:cNvCxnSpPr>
          <p:nvPr/>
        </p:nvCxnSpPr>
        <p:spPr>
          <a:xfrm>
            <a:off x="4603080" y="4150896"/>
            <a:ext cx="23959" cy="41308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12" idx="0"/>
          </p:cNvCxnSpPr>
          <p:nvPr/>
        </p:nvCxnSpPr>
        <p:spPr>
          <a:xfrm>
            <a:off x="4627039" y="5115427"/>
            <a:ext cx="0" cy="30899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13" idx="1"/>
          </p:cNvCxnSpPr>
          <p:nvPr/>
        </p:nvCxnSpPr>
        <p:spPr>
          <a:xfrm rot="16200000" flipH="1">
            <a:off x="4604713" y="5991276"/>
            <a:ext cx="542322" cy="415090"/>
          </a:xfrm>
          <a:prstGeom prst="bentConnector2">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64190" y="1960143"/>
            <a:ext cx="3877870" cy="4582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Futura Md BT" pitchFamily="34" charset="0"/>
                <a:cs typeface="Arial" pitchFamily="34" charset="0"/>
              </a:rPr>
              <a:t>Predict Consequences </a:t>
            </a:r>
          </a:p>
        </p:txBody>
      </p:sp>
      <p:cxnSp>
        <p:nvCxnSpPr>
          <p:cNvPr id="23" name="Elbow Connector 22"/>
          <p:cNvCxnSpPr>
            <a:stCxn id="7" idx="0"/>
          </p:cNvCxnSpPr>
          <p:nvPr/>
        </p:nvCxnSpPr>
        <p:spPr>
          <a:xfrm rot="5400000" flipH="1" flipV="1">
            <a:off x="1814287" y="2125328"/>
            <a:ext cx="647197" cy="775033"/>
          </a:xfrm>
          <a:prstGeom prst="bentConnector2">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6478155" y="2189247"/>
            <a:ext cx="1147636" cy="639175"/>
          </a:xfrm>
          <a:prstGeom prst="bentConnector3">
            <a:avLst>
              <a:gd name="adj1" fmla="val 2823"/>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1" idx="2"/>
          </p:cNvCxnSpPr>
          <p:nvPr/>
        </p:nvCxnSpPr>
        <p:spPr>
          <a:xfrm flipV="1">
            <a:off x="3733575" y="2418348"/>
            <a:ext cx="769550" cy="41007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1" idx="2"/>
          </p:cNvCxnSpPr>
          <p:nvPr/>
        </p:nvCxnSpPr>
        <p:spPr>
          <a:xfrm flipH="1" flipV="1">
            <a:off x="4503125" y="2418348"/>
            <a:ext cx="964692" cy="41007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27920"/>
            <a:ext cx="8763000" cy="523220"/>
          </a:xfrm>
          <a:prstGeom prst="rect">
            <a:avLst/>
          </a:prstGeom>
          <a:solidFill>
            <a:schemeClr val="bg1"/>
          </a:solidFill>
        </p:spPr>
        <p:txBody>
          <a:bodyPr wrap="square" rtlCol="0">
            <a:spAutoFit/>
          </a:bodyPr>
          <a:lstStyle/>
          <a:p>
            <a:pPr algn="ctr"/>
            <a:r>
              <a:rPr lang="en-ZA" sz="2800" b="1" smtClean="0">
                <a:solidFill>
                  <a:schemeClr val="tx1"/>
                </a:solidFill>
                <a:latin typeface="Futura Md BT" pitchFamily="34" charset="0"/>
              </a:rPr>
              <a:t>CONSEQUENCES OF OPERATIONAL SCENARIOS</a:t>
            </a:r>
            <a:endParaRPr lang="en-ZA" sz="2800" b="1">
              <a:solidFill>
                <a:schemeClr val="tx1"/>
              </a:solidFill>
              <a:latin typeface="Futura Md BT" pitchFamily="34" charset="0"/>
            </a:endParaRPr>
          </a:p>
        </p:txBody>
      </p:sp>
    </p:spTree>
    <p:extLst>
      <p:ext uri="{BB962C8B-B14F-4D97-AF65-F5344CB8AC3E}">
        <p14:creationId xmlns="" xmlns:p14="http://schemas.microsoft.com/office/powerpoint/2010/main" val="182407330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Resources Quality Objectives</a:t>
            </a:r>
            <a:endParaRPr lang="en-ZA" dirty="0"/>
          </a:p>
        </p:txBody>
      </p:sp>
      <p:sp>
        <p:nvSpPr>
          <p:cNvPr id="4" name="Content Placeholder 3"/>
          <p:cNvSpPr>
            <a:spLocks noGrp="1"/>
          </p:cNvSpPr>
          <p:nvPr>
            <p:ph idx="1"/>
          </p:nvPr>
        </p:nvSpPr>
        <p:spPr/>
        <p:txBody>
          <a:bodyPr/>
          <a:lstStyle/>
          <a:p>
            <a:r>
              <a:rPr lang="en-ZA" dirty="0" smtClean="0"/>
              <a:t>The determination of resources quality objectives follows the same multi-step process of Classification.</a:t>
            </a:r>
          </a:p>
          <a:p>
            <a:r>
              <a:rPr lang="en-ZA" dirty="0" smtClean="0"/>
              <a:t>The outcome of RQO is the Ecological classification and the Ecological Specification</a:t>
            </a:r>
            <a:endParaRPr lang="en-ZA" dirty="0"/>
          </a:p>
        </p:txBody>
      </p:sp>
      <p:sp>
        <p:nvSpPr>
          <p:cNvPr id="2" name="Slide Number Placeholder 1"/>
          <p:cNvSpPr>
            <a:spLocks noGrp="1"/>
          </p:cNvSpPr>
          <p:nvPr>
            <p:ph type="sldNum" sz="quarter" idx="12"/>
          </p:nvPr>
        </p:nvSpPr>
        <p:spPr/>
        <p:txBody>
          <a:bodyPr/>
          <a:lstStyle/>
          <a:p>
            <a:pPr>
              <a:defRPr/>
            </a:pPr>
            <a:fld id="{AA80D5D7-D489-4F0A-867E-0D072B0DF06E}" type="slidenum">
              <a:rPr lang="en-US" smtClean="0"/>
              <a:pPr>
                <a:defRPr/>
              </a:pPr>
              <a:t>74</a:t>
            </a:fld>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Visioning </a:t>
            </a:r>
            <a:endParaRPr lang="en-ZA" dirty="0"/>
          </a:p>
        </p:txBody>
      </p:sp>
      <p:sp>
        <p:nvSpPr>
          <p:cNvPr id="3" name="Content Placeholder 2"/>
          <p:cNvSpPr>
            <a:spLocks noGrp="1"/>
          </p:cNvSpPr>
          <p:nvPr>
            <p:ph idx="1"/>
          </p:nvPr>
        </p:nvSpPr>
        <p:spPr>
          <a:xfrm>
            <a:off x="285720" y="1109422"/>
            <a:ext cx="8572560" cy="4525963"/>
          </a:xfrm>
        </p:spPr>
        <p:txBody>
          <a:bodyPr/>
          <a:lstStyle/>
          <a:p>
            <a:r>
              <a:rPr lang="en-ZA" dirty="0" smtClean="0"/>
              <a:t>Visioning is a required step in both the Classification and the Resource Quality Objectives process.</a:t>
            </a:r>
          </a:p>
          <a:p>
            <a:r>
              <a:rPr lang="en-ZA" dirty="0" smtClean="0"/>
              <a:t>Visioning </a:t>
            </a:r>
            <a:r>
              <a:rPr lang="af-ZA" dirty="0" smtClean="0"/>
              <a:t>is a process of ‘</a:t>
            </a:r>
            <a:r>
              <a:rPr lang="af-ZA" i="1" dirty="0" smtClean="0"/>
              <a:t>articulating society’s aspirations for the future of the Inkomati WMA</a:t>
            </a:r>
            <a:r>
              <a:rPr lang="af-ZA" dirty="0" smtClean="0"/>
              <a:t>’</a:t>
            </a:r>
          </a:p>
          <a:p>
            <a:r>
              <a:rPr lang="af-ZA" dirty="0" smtClean="0"/>
              <a:t>Hence, visioning is required to find out how stakeholders see the future of the Inkomati WMA in terms of the trade-off between growth and development on the one hand and ecological protection on the other.</a:t>
            </a:r>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285720" y="682171"/>
            <a:ext cx="8572560" cy="5083843"/>
          </a:xfrm>
        </p:spPr>
        <p:txBody>
          <a:bodyPr/>
          <a:lstStyle/>
          <a:p>
            <a:r>
              <a:rPr lang="af-ZA" sz="2800" dirty="0" smtClean="0"/>
              <a:t>While visioning was done on a broad scale as part of the Catchment Management Strategy, it now needs to be done at a finer scale for Classification.</a:t>
            </a:r>
            <a:endParaRPr lang="en-ZA" sz="2800" dirty="0" smtClean="0"/>
          </a:p>
          <a:p>
            <a:r>
              <a:rPr lang="en-ZA" sz="2800" dirty="0" smtClean="0"/>
              <a:t>The scale at which visioning is done for Resource Classification are so-called ‘Integrated Units of Analysis’.</a:t>
            </a:r>
          </a:p>
          <a:p>
            <a:r>
              <a:rPr lang="en-ZA" sz="2800" dirty="0" smtClean="0"/>
              <a:t>These are determined jointly by  establishing units with similar characteristics for the following categories:</a:t>
            </a:r>
          </a:p>
          <a:p>
            <a:pPr lvl="1"/>
            <a:r>
              <a:rPr lang="en-ZA" sz="2400" dirty="0" smtClean="0"/>
              <a:t>Water resources management</a:t>
            </a:r>
          </a:p>
          <a:p>
            <a:pPr lvl="1"/>
            <a:r>
              <a:rPr lang="en-ZA" sz="2400" dirty="0" smtClean="0"/>
              <a:t>Economic</a:t>
            </a:r>
          </a:p>
          <a:p>
            <a:pPr lvl="1"/>
            <a:r>
              <a:rPr lang="en-ZA" sz="2400" dirty="0" smtClean="0"/>
              <a:t>Water Quality</a:t>
            </a:r>
          </a:p>
          <a:p>
            <a:pPr lvl="1"/>
            <a:r>
              <a:rPr lang="en-ZA" sz="2400" dirty="0" smtClean="0"/>
              <a:t>Ecology</a:t>
            </a:r>
          </a:p>
          <a:p>
            <a:pPr lvl="1"/>
            <a:r>
              <a:rPr lang="en-ZA" sz="2400" dirty="0" smtClean="0"/>
              <a:t>Social aspects (goods and services)</a:t>
            </a:r>
            <a:endParaRPr lang="en-ZA" sz="24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285720" y="1016001"/>
            <a:ext cx="8572560" cy="4938700"/>
          </a:xfrm>
        </p:spPr>
        <p:txBody>
          <a:bodyPr/>
          <a:lstStyle/>
          <a:p>
            <a:r>
              <a:rPr lang="en-ZA" sz="2800" dirty="0" smtClean="0"/>
              <a:t>Ultimately a Water Resources Class will be determined for each of these units following a rigorous stakeholder process.</a:t>
            </a:r>
          </a:p>
          <a:p>
            <a:r>
              <a:rPr lang="en-ZA" sz="2800" dirty="0" smtClean="0"/>
              <a:t>A </a:t>
            </a:r>
            <a:r>
              <a:rPr lang="en-ZA" sz="2800" dirty="0" err="1" smtClean="0"/>
              <a:t>questionaire</a:t>
            </a:r>
            <a:r>
              <a:rPr lang="en-ZA" sz="2800" dirty="0" smtClean="0"/>
              <a:t> and information document has been made available for stakeholders to give their input into the visioning relating to each of the IUA.</a:t>
            </a:r>
          </a:p>
          <a:p>
            <a:pPr>
              <a:buNone/>
            </a:pPr>
            <a:endParaRPr lang="en-ZA" sz="2800" dirty="0" smtClean="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and conclusions</a:t>
            </a:r>
            <a:endParaRPr lang="en-ZA" dirty="0"/>
          </a:p>
        </p:txBody>
      </p:sp>
      <p:sp>
        <p:nvSpPr>
          <p:cNvPr id="3" name="Content Placeholder 2"/>
          <p:cNvSpPr>
            <a:spLocks noGrp="1"/>
          </p:cNvSpPr>
          <p:nvPr>
            <p:ph idx="1"/>
          </p:nvPr>
        </p:nvSpPr>
        <p:spPr/>
        <p:txBody>
          <a:bodyPr/>
          <a:lstStyle/>
          <a:p>
            <a:r>
              <a:rPr lang="en-ZA" sz="2800" dirty="0" smtClean="0"/>
              <a:t>The purpose of this study is to determine the class of the water resource.</a:t>
            </a:r>
          </a:p>
          <a:p>
            <a:r>
              <a:rPr lang="en-ZA" sz="2800" dirty="0" smtClean="0"/>
              <a:t>A class which maximises environmental protection (Class 1) will entail less water for growth and development with possible associated consequences (reduced economic growth, less jobs)</a:t>
            </a:r>
          </a:p>
          <a:p>
            <a:r>
              <a:rPr lang="en-ZA" sz="2800" dirty="0" smtClean="0"/>
              <a:t>A class which minimises environmental protection (Class 3) will maximise water for growth and development but will impact on goods and services for riparian users, the ecology of the river and eco-tourism.</a:t>
            </a:r>
            <a:endParaRPr lang="en-ZA" sz="28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78</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Komati</a:t>
            </a:r>
            <a:endParaRPr lang="en-ZA" dirty="0"/>
          </a:p>
        </p:txBody>
      </p:sp>
      <p:sp>
        <p:nvSpPr>
          <p:cNvPr id="3" name="Content Placeholder 2"/>
          <p:cNvSpPr>
            <a:spLocks noGrp="1"/>
          </p:cNvSpPr>
          <p:nvPr>
            <p:ph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8</a:t>
            </a:fld>
            <a:endParaRPr lang="en-US"/>
          </a:p>
        </p:txBody>
      </p:sp>
      <p:pic>
        <p:nvPicPr>
          <p:cNvPr id="5" name="Picture 4" descr="Figure3 X1 MAP.jpg"/>
          <p:cNvPicPr/>
          <p:nvPr/>
        </p:nvPicPr>
        <p:blipFill>
          <a:blip r:embed="rId2" cstate="print"/>
          <a:srcRect l="1158" t="2147" r="4863" b="12527"/>
          <a:stretch>
            <a:fillRect/>
          </a:stretch>
        </p:blipFill>
        <p:spPr>
          <a:xfrm>
            <a:off x="203200" y="1074058"/>
            <a:ext cx="8940800" cy="5783942"/>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40" y="1080394"/>
            <a:ext cx="8572560" cy="4525963"/>
          </a:xfrm>
        </p:spPr>
        <p:txBody>
          <a:bodyPr/>
          <a:lstStyle/>
          <a:p>
            <a:r>
              <a:rPr lang="en-ZA" dirty="0" err="1" smtClean="0"/>
              <a:t>Komati</a:t>
            </a:r>
            <a:endParaRPr lang="en-ZA" dirty="0" smtClean="0"/>
          </a:p>
          <a:p>
            <a:pPr lvl="1"/>
            <a:r>
              <a:rPr lang="en-ZA" dirty="0" smtClean="0"/>
              <a:t>The </a:t>
            </a:r>
            <a:r>
              <a:rPr lang="en-ZA" dirty="0" err="1" smtClean="0"/>
              <a:t>Komat</a:t>
            </a:r>
            <a:r>
              <a:rPr lang="en-ZA" dirty="0" smtClean="0"/>
              <a:t> catchment has an interesting location in that it rises upstream of Swaziland, flows through Swaziland, and back into South Africa.</a:t>
            </a:r>
          </a:p>
          <a:p>
            <a:pPr lvl="1"/>
            <a:r>
              <a:rPr lang="en-ZA" dirty="0" smtClean="0"/>
              <a:t>The </a:t>
            </a:r>
            <a:r>
              <a:rPr lang="en-ZA" dirty="0" err="1" smtClean="0"/>
              <a:t>Komati</a:t>
            </a:r>
            <a:r>
              <a:rPr lang="en-ZA" dirty="0" smtClean="0"/>
              <a:t> catchment has relatively high rainfall (500 to over 1 600 mm/annum)</a:t>
            </a:r>
          </a:p>
          <a:p>
            <a:pPr lvl="1"/>
            <a:r>
              <a:rPr lang="en-ZA" dirty="0" smtClean="0"/>
              <a:t>The Mean Annual runoff from the catchment is estimated to be 1 357 million m</a:t>
            </a:r>
            <a:r>
              <a:rPr lang="en-ZA" baseline="30000" dirty="0" smtClean="0"/>
              <a:t>3</a:t>
            </a:r>
            <a:r>
              <a:rPr lang="en-ZA" dirty="0" smtClean="0"/>
              <a:t>/annum</a:t>
            </a:r>
          </a:p>
          <a:p>
            <a:pPr lvl="2"/>
            <a:endParaRPr lang="en-ZA" sz="2800" dirty="0" smtClean="0"/>
          </a:p>
          <a:p>
            <a:pPr lvl="2"/>
            <a:endParaRPr lang="en-ZA" sz="2800" dirty="0"/>
          </a:p>
        </p:txBody>
      </p:sp>
      <p:sp>
        <p:nvSpPr>
          <p:cNvPr id="4" name="Slide Number Placeholder 3"/>
          <p:cNvSpPr>
            <a:spLocks noGrp="1"/>
          </p:cNvSpPr>
          <p:nvPr>
            <p:ph type="sldNum" sz="quarter" idx="12"/>
          </p:nvPr>
        </p:nvSpPr>
        <p:spPr/>
        <p:txBody>
          <a:bodyPr/>
          <a:lstStyle/>
          <a:p>
            <a:pPr>
              <a:defRPr/>
            </a:pPr>
            <a:fld id="{72323DC6-9A88-4698-A4E8-44AD558C8DBD}" type="slidenum">
              <a:rPr lang="en-US" smtClean="0"/>
              <a:pPr>
                <a:defRPr/>
              </a:pPr>
              <a:t>9</a:t>
            </a:fld>
            <a:endParaRPr lang="en-US"/>
          </a:p>
        </p:txBody>
      </p:sp>
      <p:sp>
        <p:nvSpPr>
          <p:cNvPr id="5" name="Title 4"/>
          <p:cNvSpPr>
            <a:spLocks noGrp="1"/>
          </p:cNvSpPr>
          <p:nvPr>
            <p:ph type="title"/>
          </p:nvPr>
        </p:nvSpPr>
        <p:spPr/>
        <p:txBody>
          <a:bodyPr/>
          <a:lstStyle/>
          <a:p>
            <a:endParaRPr lang="en-Z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WA Slide Presentation">
  <a:themeElements>
    <a:clrScheme name="DWA">
      <a:dk1>
        <a:sysClr val="windowText" lastClr="000000"/>
      </a:dk1>
      <a:lt1>
        <a:sysClr val="window" lastClr="FFFFFF"/>
      </a:lt1>
      <a:dk2>
        <a:srgbClr val="006192"/>
      </a:dk2>
      <a:lt2>
        <a:srgbClr val="EEECE1"/>
      </a:lt2>
      <a:accent1>
        <a:srgbClr val="44A9C4"/>
      </a:accent1>
      <a:accent2>
        <a:srgbClr val="C0504D"/>
      </a:accent2>
      <a:accent3>
        <a:srgbClr val="A5DB6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5720" rIns="91440" bIns="45720" numCol="1" anchor="t" anchorCtr="0" compatLnSpc="1">
        <a:prstTxWarp prst="textNoShape">
          <a:avLst/>
        </a:prstTxWarp>
        <a:spAutoFit/>
      </a:bodyPr>
      <a:lstStyle>
        <a:defPPr marL="342900" marR="0" indent="-342900" algn="ctr" defTabSz="914400" rtl="0" eaLnBrk="0" fontAlgn="base" latinLnBrk="0" hangingPunct="0">
          <a:lnSpc>
            <a:spcPct val="110000"/>
          </a:lnSpc>
          <a:spcBef>
            <a:spcPct val="20000"/>
          </a:spcBef>
          <a:spcAft>
            <a:spcPct val="0"/>
          </a:spcAft>
          <a:buClrTx/>
          <a:buSzTx/>
          <a:buFontTx/>
          <a:buNone/>
          <a:tabLst/>
          <a:defRPr kumimoji="0" lang="en-GB" sz="14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5720" rIns="91440" bIns="45720" numCol="1" anchor="t" anchorCtr="0" compatLnSpc="1">
        <a:prstTxWarp prst="textNoShape">
          <a:avLst/>
        </a:prstTxWarp>
        <a:spAutoFit/>
      </a:bodyPr>
      <a:lstStyle>
        <a:defPPr marL="342900" marR="0" indent="-342900" algn="ctr" defTabSz="914400" rtl="0" eaLnBrk="0" fontAlgn="base" latinLnBrk="0" hangingPunct="0">
          <a:lnSpc>
            <a:spcPct val="110000"/>
          </a:lnSpc>
          <a:spcBef>
            <a:spcPct val="20000"/>
          </a:spcBef>
          <a:spcAft>
            <a:spcPct val="0"/>
          </a:spcAft>
          <a:buClrTx/>
          <a:buSzTx/>
          <a:buFontTx/>
          <a:buNone/>
          <a:tabLst/>
          <a:defRPr kumimoji="0" lang="en-GB" sz="14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5720" rIns="91440" bIns="45720" numCol="1" anchor="t" anchorCtr="0" compatLnSpc="1">
        <a:prstTxWarp prst="textNoShape">
          <a:avLst/>
        </a:prstTxWarp>
        <a:spAutoFit/>
      </a:bodyPr>
      <a:lstStyle>
        <a:defPPr marL="342900" marR="0" indent="-342900" algn="ctr" defTabSz="914400" rtl="0" eaLnBrk="0" fontAlgn="base" latinLnBrk="0" hangingPunct="0">
          <a:lnSpc>
            <a:spcPct val="110000"/>
          </a:lnSpc>
          <a:spcBef>
            <a:spcPct val="20000"/>
          </a:spcBef>
          <a:spcAft>
            <a:spcPct val="0"/>
          </a:spcAft>
          <a:buClrTx/>
          <a:buSzTx/>
          <a:buFontTx/>
          <a:buNone/>
          <a:tabLst/>
          <a:defRPr kumimoji="0" lang="en-GB" sz="14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5720" rIns="91440" bIns="45720" numCol="1" anchor="t" anchorCtr="0" compatLnSpc="1">
        <a:prstTxWarp prst="textNoShape">
          <a:avLst/>
        </a:prstTxWarp>
        <a:spAutoFit/>
      </a:bodyPr>
      <a:lstStyle>
        <a:defPPr marL="342900" marR="0" indent="-342900" algn="ctr" defTabSz="914400" rtl="0" eaLnBrk="0" fontAlgn="base" latinLnBrk="0" hangingPunct="0">
          <a:lnSpc>
            <a:spcPct val="110000"/>
          </a:lnSpc>
          <a:spcBef>
            <a:spcPct val="20000"/>
          </a:spcBef>
          <a:spcAft>
            <a:spcPct val="0"/>
          </a:spcAft>
          <a:buClrTx/>
          <a:buSzTx/>
          <a:buFontTx/>
          <a:buNone/>
          <a:tabLst/>
          <a:defRPr kumimoji="0" lang="en-GB" sz="14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WA Slide Presentation">
  <a:themeElements>
    <a:clrScheme name="DWA Slide Presentatio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WA Slide Presentatio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5098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WA Slide Presentatio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WA Slide Presentation">
  <a:themeElements>
    <a:clrScheme name="DWA">
      <a:dk1>
        <a:sysClr val="windowText" lastClr="000000"/>
      </a:dk1>
      <a:lt1>
        <a:sysClr val="window" lastClr="FFFFFF"/>
      </a:lt1>
      <a:dk2>
        <a:srgbClr val="006192"/>
      </a:dk2>
      <a:lt2>
        <a:srgbClr val="EEECE1"/>
      </a:lt2>
      <a:accent1>
        <a:srgbClr val="44A9C4"/>
      </a:accent1>
      <a:accent2>
        <a:srgbClr val="C0504D"/>
      </a:accent2>
      <a:accent3>
        <a:srgbClr val="A5DB6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alpha val="40000"/>
          </a:srgb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5720" rIns="91440" bIns="45720" numCol="1" anchor="t" anchorCtr="0" compatLnSpc="1">
        <a:prstTxWarp prst="textNoShape">
          <a:avLst/>
        </a:prstTxWarp>
        <a:spAutoFit/>
      </a:bodyPr>
      <a:lstStyle>
        <a:defPPr marL="342900" marR="0" indent="-342900" algn="ctr" defTabSz="914400" rtl="0" eaLnBrk="0" fontAlgn="base" latinLnBrk="0" hangingPunct="0">
          <a:lnSpc>
            <a:spcPct val="110000"/>
          </a:lnSpc>
          <a:spcBef>
            <a:spcPct val="20000"/>
          </a:spcBef>
          <a:spcAft>
            <a:spcPct val="0"/>
          </a:spcAft>
          <a:buClrTx/>
          <a:buSzTx/>
          <a:buFontTx/>
          <a:buNone/>
          <a:tabLst/>
          <a:defRPr kumimoji="0" lang="en-GB" sz="14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0000" tIns="45720" rIns="91440" bIns="45720" numCol="1" anchor="t" anchorCtr="0" compatLnSpc="1">
        <a:prstTxWarp prst="textNoShape">
          <a:avLst/>
        </a:prstTxWarp>
        <a:spAutoFit/>
      </a:bodyPr>
      <a:lstStyle>
        <a:defPPr marL="342900" marR="0" indent="-342900" algn="ctr" defTabSz="914400" rtl="0" eaLnBrk="0" fontAlgn="base" latinLnBrk="0" hangingPunct="0">
          <a:lnSpc>
            <a:spcPct val="110000"/>
          </a:lnSpc>
          <a:spcBef>
            <a:spcPct val="20000"/>
          </a:spcBef>
          <a:spcAft>
            <a:spcPct val="0"/>
          </a:spcAft>
          <a:buClrTx/>
          <a:buSzTx/>
          <a:buFontTx/>
          <a:buNone/>
          <a:tabLst/>
          <a:defRPr kumimoji="0" lang="en-GB" sz="14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62924</TotalTime>
  <Words>3087</Words>
  <Application>Microsoft Office PowerPoint</Application>
  <PresentationFormat>Overhead</PresentationFormat>
  <Paragraphs>365</Paragraphs>
  <Slides>78</Slides>
  <Notes>1</Notes>
  <HiddenSlides>37</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78</vt:i4>
      </vt:variant>
    </vt:vector>
  </HeadingPairs>
  <TitlesOfParts>
    <vt:vector size="85" baseType="lpstr">
      <vt:lpstr>DWA Slide Presentation</vt:lpstr>
      <vt:lpstr>2_Default Design</vt:lpstr>
      <vt:lpstr>1_Default Design</vt:lpstr>
      <vt:lpstr>1_DWA Slide Presentation</vt:lpstr>
      <vt:lpstr>2_DWA Slide Presentation</vt:lpstr>
      <vt:lpstr>6_Default Design</vt:lpstr>
      <vt:lpstr>Document</vt:lpstr>
      <vt:lpstr>Slide 1</vt:lpstr>
      <vt:lpstr>PROJECT PLAN AND STUDY TASKS </vt:lpstr>
      <vt:lpstr>The Study Area</vt:lpstr>
      <vt:lpstr>Slide 4</vt:lpstr>
      <vt:lpstr>Slide 5</vt:lpstr>
      <vt:lpstr>Status Quo</vt:lpstr>
      <vt:lpstr>Water Resources </vt:lpstr>
      <vt:lpstr>Komati</vt:lpstr>
      <vt:lpstr>Slide 9</vt:lpstr>
      <vt:lpstr>Summary of water use</vt:lpstr>
      <vt:lpstr>Slide 11</vt:lpstr>
      <vt:lpstr>Dams</vt:lpstr>
      <vt:lpstr>Land use activities</vt:lpstr>
      <vt:lpstr>Crocodile</vt:lpstr>
      <vt:lpstr>Overview of the Crocodile catchment</vt:lpstr>
      <vt:lpstr>Crocodile catchment</vt:lpstr>
      <vt:lpstr>Dams</vt:lpstr>
      <vt:lpstr>Landuse activities</vt:lpstr>
      <vt:lpstr>Sabie </vt:lpstr>
      <vt:lpstr>Overview of the Sabie catchment</vt:lpstr>
      <vt:lpstr>Sabie catchment</vt:lpstr>
      <vt:lpstr>Dams</vt:lpstr>
      <vt:lpstr>Landuse activities</vt:lpstr>
      <vt:lpstr>SUMMARY AND CONCLUSION (WATER RESOURCES)</vt:lpstr>
      <vt:lpstr>Water Quality </vt:lpstr>
      <vt:lpstr>Economy </vt:lpstr>
      <vt:lpstr>Ecology</vt:lpstr>
      <vt:lpstr>Slide 28</vt:lpstr>
      <vt:lpstr>Slide 29</vt:lpstr>
      <vt:lpstr>Ecosystem Services</vt:lpstr>
      <vt:lpstr>Slide 31</vt:lpstr>
      <vt:lpstr>Slide 32</vt:lpstr>
      <vt:lpstr>Slide 33</vt:lpstr>
      <vt:lpstr>PRELIMINARY INTEGRATED UNITS OF ANALYSIS</vt:lpstr>
      <vt:lpstr>Komati</vt:lpstr>
      <vt:lpstr>Komati IUAs</vt:lpstr>
      <vt:lpstr>Slide 37</vt:lpstr>
      <vt:lpstr>Slide 38</vt:lpstr>
      <vt:lpstr>Slide 39</vt:lpstr>
      <vt:lpstr>Slide 40</vt:lpstr>
      <vt:lpstr>Slide 41</vt:lpstr>
      <vt:lpstr>Slide 42</vt:lpstr>
      <vt:lpstr>Slide 43</vt:lpstr>
      <vt:lpstr>Crocodile</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Sabie</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Resources Quality Objectives</vt:lpstr>
      <vt:lpstr>Visioning </vt:lpstr>
      <vt:lpstr>Slide 76</vt:lpstr>
      <vt:lpstr>Slide 77</vt:lpstr>
      <vt:lpstr>Summary and conclusions</vt:lpstr>
    </vt:vector>
  </TitlesOfParts>
  <Company>WRP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Mgeni System</dc:title>
  <dc:creator>Pieter van Rooyen</dc:creator>
  <cp:lastModifiedBy>Stephen</cp:lastModifiedBy>
  <cp:revision>2149</cp:revision>
  <cp:lastPrinted>2013-02-06T09:10:03Z</cp:lastPrinted>
  <dcterms:created xsi:type="dcterms:W3CDTF">1999-07-24T07:57:20Z</dcterms:created>
  <dcterms:modified xsi:type="dcterms:W3CDTF">2013-06-12T08:36:24Z</dcterms:modified>
</cp:coreProperties>
</file>